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72"/>
  </p:notesMasterIdLst>
  <p:handoutMasterIdLst>
    <p:handoutMasterId r:id="rId73"/>
  </p:handoutMasterIdLst>
  <p:sldIdLst>
    <p:sldId id="256" r:id="rId2"/>
    <p:sldId id="481" r:id="rId3"/>
    <p:sldId id="482" r:id="rId4"/>
    <p:sldId id="483" r:id="rId5"/>
    <p:sldId id="484" r:id="rId6"/>
    <p:sldId id="485" r:id="rId7"/>
    <p:sldId id="486" r:id="rId8"/>
    <p:sldId id="487" r:id="rId9"/>
    <p:sldId id="488" r:id="rId10"/>
    <p:sldId id="489" r:id="rId11"/>
    <p:sldId id="490" r:id="rId12"/>
    <p:sldId id="491" r:id="rId13"/>
    <p:sldId id="600" r:id="rId14"/>
    <p:sldId id="492" r:id="rId15"/>
    <p:sldId id="493" r:id="rId16"/>
    <p:sldId id="494" r:id="rId17"/>
    <p:sldId id="495" r:id="rId18"/>
    <p:sldId id="496" r:id="rId19"/>
    <p:sldId id="588" r:id="rId20"/>
    <p:sldId id="589" r:id="rId21"/>
    <p:sldId id="590" r:id="rId22"/>
    <p:sldId id="591" r:id="rId23"/>
    <p:sldId id="498" r:id="rId24"/>
    <p:sldId id="593" r:id="rId25"/>
    <p:sldId id="501" r:id="rId26"/>
    <p:sldId id="596" r:id="rId27"/>
    <p:sldId id="499" r:id="rId28"/>
    <p:sldId id="500" r:id="rId29"/>
    <p:sldId id="601" r:id="rId30"/>
    <p:sldId id="502" r:id="rId31"/>
    <p:sldId id="503" r:id="rId32"/>
    <p:sldId id="594" r:id="rId33"/>
    <p:sldId id="504" r:id="rId34"/>
    <p:sldId id="505" r:id="rId35"/>
    <p:sldId id="506" r:id="rId36"/>
    <p:sldId id="507" r:id="rId37"/>
    <p:sldId id="508" r:id="rId38"/>
    <p:sldId id="509" r:id="rId39"/>
    <p:sldId id="510" r:id="rId40"/>
    <p:sldId id="511" r:id="rId41"/>
    <p:sldId id="512" r:id="rId42"/>
    <p:sldId id="513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4" r:id="rId52"/>
    <p:sldId id="523" r:id="rId53"/>
    <p:sldId id="529" r:id="rId54"/>
    <p:sldId id="530" r:id="rId55"/>
    <p:sldId id="550" r:id="rId56"/>
    <p:sldId id="551" r:id="rId57"/>
    <p:sldId id="531" r:id="rId58"/>
    <p:sldId id="532" r:id="rId59"/>
    <p:sldId id="553" r:id="rId60"/>
    <p:sldId id="534" r:id="rId61"/>
    <p:sldId id="555" r:id="rId62"/>
    <p:sldId id="556" r:id="rId63"/>
    <p:sldId id="557" r:id="rId64"/>
    <p:sldId id="558" r:id="rId65"/>
    <p:sldId id="567" r:id="rId66"/>
    <p:sldId id="568" r:id="rId67"/>
    <p:sldId id="540" r:id="rId68"/>
    <p:sldId id="602" r:id="rId69"/>
    <p:sldId id="603" r:id="rId70"/>
    <p:sldId id="599" r:id="rId71"/>
  </p:sldIdLst>
  <p:sldSz cx="9144000" cy="6858000" type="screen4x3"/>
  <p:notesSz cx="6858000" cy="9144000"/>
  <p:custDataLst>
    <p:tags r:id="rId7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9B01"/>
    <a:srgbClr val="E7DEC9"/>
    <a:srgbClr val="140602"/>
    <a:srgbClr val="000000"/>
    <a:srgbClr val="F66E08"/>
    <a:srgbClr val="CC9900"/>
    <a:srgbClr val="006600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297" autoAdjust="0"/>
    <p:restoredTop sz="88393"/>
  </p:normalViewPr>
  <p:slideViewPr>
    <p:cSldViewPr>
      <p:cViewPr varScale="1">
        <p:scale>
          <a:sx n="191" d="100"/>
          <a:sy n="191" d="100"/>
        </p:scale>
        <p:origin x="1374" y="1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1646"/>
    </p:cViewPr>
  </p:sorter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55-411B-A0C3-72FD6AB413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55-411B-A0C3-72FD6AB413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55-411B-A0C3-72FD6AB41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940276448"/>
        <c:axId val="-940274128"/>
        <c:axId val="-940271296"/>
      </c:bar3DChart>
      <c:catAx>
        <c:axId val="-940276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940274128"/>
        <c:crosses val="autoZero"/>
        <c:auto val="1"/>
        <c:lblAlgn val="ctr"/>
        <c:lblOffset val="100"/>
        <c:noMultiLvlLbl val="0"/>
      </c:catAx>
      <c:valAx>
        <c:axId val="-9402741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40276448"/>
        <c:crosses val="autoZero"/>
        <c:crossBetween val="between"/>
      </c:valAx>
      <c:serAx>
        <c:axId val="-940271296"/>
        <c:scaling>
          <c:orientation val="minMax"/>
        </c:scaling>
        <c:delete val="0"/>
        <c:axPos val="b"/>
        <c:majorTickMark val="out"/>
        <c:minorTickMark val="none"/>
        <c:tickLblPos val="nextTo"/>
        <c:crossAx val="-940274128"/>
        <c:crosses val="autoZero"/>
      </c:ser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902809942875"/>
          <c:y val="1.04183727034121E-2"/>
          <c:w val="0.48515015478562301"/>
          <c:h val="0.96020918635170605"/>
        </c:manualLayout>
      </c:layout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rgbClr val="006600"/>
              </a:solidFill>
            </c:spPr>
            <c:extLst>
              <c:ext xmlns:c16="http://schemas.microsoft.com/office/drawing/2014/chart" uri="{C3380CC4-5D6E-409C-BE32-E72D297353CC}">
                <c16:uniqueId val="{00000001-9B85-4A64-A919-AA4F429E53DB}"/>
              </c:ext>
            </c:extLst>
          </c:dPt>
          <c:dPt>
            <c:idx val="1"/>
            <c:bubble3D val="0"/>
            <c:explosion val="0"/>
            <c:spPr>
              <a:solidFill>
                <a:srgbClr val="CC9900"/>
              </a:solidFill>
            </c:spPr>
            <c:extLst>
              <c:ext xmlns:c16="http://schemas.microsoft.com/office/drawing/2014/chart" uri="{C3380CC4-5D6E-409C-BE32-E72D297353CC}">
                <c16:uniqueId val="{00000003-9B85-4A64-A919-AA4F429E53DB}"/>
              </c:ext>
            </c:extLst>
          </c:dPt>
          <c:dPt>
            <c:idx val="2"/>
            <c:bubble3D val="0"/>
            <c:explosion val="0"/>
            <c:spPr>
              <a:solidFill>
                <a:srgbClr val="C00000"/>
              </a:solidFill>
            </c:spPr>
            <c:extLst>
              <c:ext xmlns:c16="http://schemas.microsoft.com/office/drawing/2014/chart" uri="{C3380CC4-5D6E-409C-BE32-E72D297353CC}">
                <c16:uniqueId val="{00000005-9B85-4A64-A919-AA4F429E53DB}"/>
              </c:ext>
            </c:extLst>
          </c:dPt>
          <c:dLbls>
            <c:dLbl>
              <c:idx val="0"/>
              <c:layout>
                <c:manualLayout>
                  <c:x val="-0.16949623025063101"/>
                  <c:y val="0.13948382620396699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B85-4A64-A919-AA4F429E53DB}"/>
                </c:ext>
              </c:extLst>
            </c:dLbl>
            <c:dLbl>
              <c:idx val="1"/>
              <c:layout>
                <c:manualLayout>
                  <c:x val="0.136019762235603"/>
                  <c:y val="-0.23578104138851799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B85-4A64-A919-AA4F429E53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Successful</c:v>
                </c:pt>
                <c:pt idx="1">
                  <c:v>Incomplete</c:v>
                </c:pt>
                <c:pt idx="2">
                  <c:v>Cancelled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0.28999999999999998</c:v>
                </c:pt>
                <c:pt idx="1">
                  <c:v>0.53</c:v>
                </c:pt>
                <c:pt idx="2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B85-4A64-A919-AA4F429E53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B36A2-0DE6-45EF-BBAB-FE65AC62316D}" type="datetimeFigureOut">
              <a:rPr lang="en-US" smtClean="0"/>
              <a:pPr/>
              <a:t>8/29/2018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F33CA-4CCF-4479-BB9F-247ED81F52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7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C2FC6-9851-47D5-9D54-9171712A21D3}" type="datetimeFigureOut">
              <a:rPr lang="en-US" smtClean="0"/>
              <a:pPr/>
              <a:t>8/29/2018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0E856-3793-467E-9DF9-509DAAB78E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67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amwears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8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7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93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02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55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9763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63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of cascading waterfall used under a </a:t>
            </a:r>
            <a:r>
              <a:rPr lang="en-US" b="1" dirty="0"/>
              <a:t>CC BY-NC 2.0 </a:t>
            </a:r>
            <a:r>
              <a:rPr lang="en-US" b="0" dirty="0"/>
              <a:t>license. The original image was taken by </a:t>
            </a:r>
            <a:r>
              <a:rPr lang="en-US" dirty="0">
                <a:hlinkClick r:id="rId3" tooltip="Go to Cameron Wears's photostream"/>
              </a:rPr>
              <a:t>Cameron Wears</a:t>
            </a:r>
            <a:r>
              <a:rPr lang="en-US" dirty="0"/>
              <a:t> and is available at: 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camwears</a:t>
            </a:r>
            <a:r>
              <a:rPr lang="en-US" dirty="0"/>
              <a:t>/28598801471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23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in public domain. Original available</a:t>
            </a:r>
            <a:r>
              <a:rPr lang="en-US" baseline="0" dirty="0"/>
              <a:t> at: https://upload.wikimedia.org/wikipedia/commons/0/0c/Benjamin_Disraeli_by_Cornelius_Jabez_Hughes%2C_1878.jpg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4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33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68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61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Translate my joke (which is really</a:t>
            </a:r>
            <a:r>
              <a:rPr lang="en-US" baseline="0" dirty="0"/>
              <a:t> a song from before they were born) from American to European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77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$100 is currently worth €</a:t>
            </a:r>
            <a:r>
              <a:rPr lang="en-US" dirty="0" smtClean="0"/>
              <a:t>85.49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30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5123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27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5123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8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62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2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36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Salmon Ladder picture used under</a:t>
            </a:r>
            <a:r>
              <a:rPr lang="en-US" baseline="0" dirty="0"/>
              <a:t> Creative Commons Attributions License by </a:t>
            </a:r>
            <a:r>
              <a:rPr lang="en-US" baseline="0" dirty="0" err="1"/>
              <a:t>salmonrecovery</a:t>
            </a:r>
            <a:r>
              <a:rPr lang="en-US" baseline="0" dirty="0"/>
              <a:t>. Original available at: https://www.flickr.com/photos/60161247@N03/11954495315/sizes/o/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5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</a:t>
            </a:r>
            <a:r>
              <a:rPr lang="mr-IN" dirty="0"/>
              <a:t>’</a:t>
            </a:r>
            <a:r>
              <a:rPr lang="en-US" dirty="0"/>
              <a:t>t</a:t>
            </a:r>
            <a:r>
              <a:rPr lang="en-US" baseline="0" dirty="0"/>
              <a:t> get too attached: this was 9 months before Harry Potter movie was released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96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</a:t>
            </a:r>
            <a:r>
              <a:rPr lang="mr-IN" dirty="0"/>
              <a:t>’</a:t>
            </a:r>
            <a:r>
              <a:rPr lang="en-US" dirty="0"/>
              <a:t>t</a:t>
            </a:r>
            <a:r>
              <a:rPr lang="en-US" baseline="0" dirty="0"/>
              <a:t> get too attached: this was 9 months before Harry Potter movie was released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1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53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not</a:t>
            </a:r>
            <a:r>
              <a:rPr lang="en-US" baseline="0" dirty="0"/>
              <a:t> of signatories, but is stock image entered into Public Domain by </a:t>
            </a:r>
            <a:r>
              <a:rPr lang="en-US" baseline="0" dirty="0" err="1"/>
              <a:t>adabara</a:t>
            </a:r>
            <a:r>
              <a:rPr lang="en-US" baseline="0" dirty="0"/>
              <a:t>. Original available at: https://pixabay.com/en/colleagues-seminar-presentation-437024/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04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actual authors (and site!) of original </a:t>
            </a:r>
            <a:r>
              <a:rPr lang="en-US"/>
              <a:t>Agile</a:t>
            </a:r>
            <a:r>
              <a:rPr lang="en-US" baseline="0"/>
              <a:t> Manifesto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0E856-3793-467E-9DF9-509DAAB78E86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36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0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0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9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2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7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9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2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4CBEAF9-9E58-4CC8-A6FF-6DD8A58DEEA4}" type="datetimeFigureOut">
              <a:rPr lang="en-US" smtClean="0"/>
              <a:pPr/>
              <a:t>8/29/2018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POnTheFly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8/29/2018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graphicFrame>
        <p:nvGraphicFramePr>
          <p:cNvPr id="6" name="TPChart" hidden="1"/>
          <p:cNvGraphicFramePr/>
          <p:nvPr userDrawn="1">
            <p:extLst>
              <p:ext uri="{D42A27DB-BD31-4B8C-83A1-F6EECF244321}">
                <p14:modId xmlns:p14="http://schemas.microsoft.com/office/powerpoint/2010/main" val="1886584079"/>
              </p:ext>
            </p:extLst>
          </p:nvPr>
        </p:nvGraphicFramePr>
        <p:xfrm>
          <a:off x="6350000" y="1600200"/>
          <a:ext cx="2540000" cy="25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367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3pPr>
              <a:buClr>
                <a:schemeClr val="accent3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5">
                  <a:lumMod val="60000"/>
                  <a:lumOff val="40000"/>
                </a:schemeClr>
              </a:buCl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6"/>
            <a:ext cx="3886200" cy="511603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8755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4267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4267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8/29/2018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8/29/2018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9530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953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8/29/2018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xkcd.com/674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02:</a:t>
            </a:r>
            <a:br>
              <a:rPr lang="en-US" dirty="0"/>
            </a:br>
            <a:r>
              <a:rPr lang="en-US" dirty="0"/>
              <a:t>Software Lifecycles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Prof. Matthew Hertz</a:t>
            </a:r>
            <a:br>
              <a:rPr lang="en-US" dirty="0"/>
            </a:br>
            <a:r>
              <a:rPr lang="en-US" dirty="0"/>
              <a:t>Davis 352/ 645-4736 	</a:t>
            </a:r>
            <a:br>
              <a:rPr lang="en-US" dirty="0"/>
            </a:br>
            <a:r>
              <a:rPr lang="en-US" dirty="0"/>
              <a:t>mhertz@buffalo.edu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Models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Bob cannot </a:t>
            </a:r>
            <a:r>
              <a:rPr lang="en-US" dirty="0">
                <a:solidFill>
                  <a:srgbClr val="637F26"/>
                </a:solidFill>
              </a:rPr>
              <a:t>provide</a:t>
            </a:r>
            <a:r>
              <a:rPr lang="en-US" dirty="0"/>
              <a:t> </a:t>
            </a:r>
            <a:r>
              <a:rPr lang="en-US" dirty="0">
                <a:solidFill>
                  <a:srgbClr val="637F26"/>
                </a:solidFill>
              </a:rPr>
              <a:t>details to get extra help</a:t>
            </a:r>
          </a:p>
          <a:p>
            <a:pPr lvl="1"/>
            <a:r>
              <a:rPr lang="en-US" dirty="0">
                <a:solidFill>
                  <a:srgbClr val="637F26"/>
                </a:solidFill>
              </a:rPr>
              <a:t>Lots of all-nighters needed </a:t>
            </a:r>
            <a:r>
              <a:rPr lang="en-US" dirty="0"/>
              <a:t>to complete system </a:t>
            </a:r>
          </a:p>
          <a:p>
            <a:r>
              <a:rPr lang="en-US" dirty="0"/>
              <a:t>Joe’s coding is </a:t>
            </a:r>
            <a:r>
              <a:rPr lang="en-US" dirty="0">
                <a:solidFill>
                  <a:schemeClr val="accent6"/>
                </a:solidFill>
              </a:rPr>
              <a:t>easy with well-defined tests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Farm animals </a:t>
            </a:r>
            <a:r>
              <a:rPr lang="en-US" dirty="0"/>
              <a:t>could be used for this step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90600" y="3733800"/>
          <a:ext cx="7315200" cy="2966720"/>
        </p:xfrm>
        <a:graphic>
          <a:graphicData uri="http://schemas.openxmlformats.org/drawingml/2006/table">
            <a:tbl>
              <a:tblPr firstRow="1" lastRow="1" bandRow="1" bandCol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%Complete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 (in $)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Picture 3" descr="file000193843356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200" y="5867400"/>
            <a:ext cx="614680" cy="4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1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End Result?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rgbClr val="637F26"/>
                </a:solidFill>
              </a:rPr>
              <a:t>Bob barely finishes</a:t>
            </a:r>
          </a:p>
          <a:p>
            <a:pPr lvl="1"/>
            <a:r>
              <a:rPr lang="en-US" dirty="0">
                <a:solidFill>
                  <a:srgbClr val="637F26"/>
                </a:solidFill>
              </a:rPr>
              <a:t>Most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goals are met</a:t>
            </a:r>
          </a:p>
          <a:p>
            <a:pPr lvl="1"/>
            <a:r>
              <a:rPr lang="en-US" dirty="0"/>
              <a:t>Crashes </a:t>
            </a:r>
            <a:r>
              <a:rPr lang="en-US" dirty="0" err="1">
                <a:solidFill>
                  <a:srgbClr val="637F26"/>
                </a:solidFill>
              </a:rPr>
              <a:t>occasionlly</a:t>
            </a:r>
            <a:endParaRPr lang="en-US" dirty="0">
              <a:solidFill>
                <a:srgbClr val="637F26"/>
              </a:solidFill>
            </a:endParaRPr>
          </a:p>
          <a:p>
            <a:pPr lvl="1"/>
            <a:r>
              <a:rPr lang="en-US" dirty="0"/>
              <a:t>GUI </a:t>
            </a:r>
            <a:r>
              <a:rPr lang="en-US" dirty="0">
                <a:solidFill>
                  <a:srgbClr val="637F26"/>
                </a:solidFill>
              </a:rPr>
              <a:t>not like contract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Joe is tanned &amp; rested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Fully meets </a:t>
            </a:r>
            <a:r>
              <a:rPr lang="en-US" dirty="0"/>
              <a:t>needs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Reliable &amp; robust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GUI mostly correct</a:t>
            </a:r>
          </a:p>
        </p:txBody>
      </p:sp>
      <p:pic>
        <p:nvPicPr>
          <p:cNvPr id="3074" name="Picture 2" descr="C:\Documents and Settings\Matthew Hertz\Local Settings\Temporary Internet Files\Content.IE5\OU773MCX\MPj04224090000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6F6F4"/>
              </a:clrFrom>
              <a:clrTo>
                <a:srgbClr val="F6F6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79" y="3581400"/>
            <a:ext cx="3733621" cy="2488109"/>
          </a:xfrm>
          <a:prstGeom prst="rect">
            <a:avLst/>
          </a:prstGeom>
          <a:noFill/>
        </p:spPr>
      </p:pic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1200" y="3473824"/>
            <a:ext cx="1524000" cy="2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0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C:\Documents and Settings\Matthew Hertz\Local Settings\Temporary Internet Files\Content.IE5\HUKTI1DM\MPj04222260000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81400"/>
            <a:ext cx="2514600" cy="2514600"/>
          </a:xfrm>
          <a:prstGeom prst="rect">
            <a:avLst/>
          </a:prstGeom>
          <a:noFill/>
        </p:spPr>
      </p:pic>
      <p:pic>
        <p:nvPicPr>
          <p:cNvPr id="3081" name="Picture 9" descr="C:\Documents and Settings\Matthew Hertz\Local Settings\Temporary Internet Files\Content.IE5\HLGVLDGF\MPj04222250000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400"/>
            <a:ext cx="3773374" cy="25146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End Result?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Bob barely completes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Most </a:t>
            </a:r>
            <a:r>
              <a:rPr lang="en-US" dirty="0"/>
              <a:t>goals are met</a:t>
            </a:r>
          </a:p>
          <a:p>
            <a:pPr lvl="1"/>
            <a:r>
              <a:rPr lang="en-US" dirty="0"/>
              <a:t>Crashes on </a:t>
            </a:r>
            <a:r>
              <a:rPr lang="en-US" dirty="0">
                <a:solidFill>
                  <a:schemeClr val="accent4"/>
                </a:solidFill>
              </a:rPr>
              <a:t>occasion</a:t>
            </a:r>
          </a:p>
          <a:p>
            <a:pPr lvl="1"/>
            <a:r>
              <a:rPr lang="en-US" dirty="0"/>
              <a:t>GUI </a:t>
            </a:r>
            <a:r>
              <a:rPr lang="en-US" dirty="0">
                <a:solidFill>
                  <a:schemeClr val="accent4"/>
                </a:solidFill>
              </a:rPr>
              <a:t>not as wanted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Joe is tanned &amp; rested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Fully meets </a:t>
            </a:r>
            <a:r>
              <a:rPr lang="en-US" dirty="0"/>
              <a:t>needs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Reliable &amp; robust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GUI mostly correct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676400"/>
            <a:ext cx="8001000" cy="1908215"/>
          </a:xfrm>
          <a:prstGeom prst="rect">
            <a:avLst/>
          </a:prstGeom>
          <a:solidFill>
            <a:schemeClr val="bg2">
              <a:alpha val="93000"/>
            </a:schemeClr>
          </a:solidFill>
        </p:spPr>
        <p:txBody>
          <a:bodyPr wrap="square" tIns="274320" bIns="274320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n-lt"/>
              </a:rPr>
              <a:t>Client fires them both</a:t>
            </a:r>
          </a:p>
          <a:p>
            <a:pPr lvl="1">
              <a:buFont typeface="Arial" pitchFamily="34" charset="0"/>
              <a:buChar char="•"/>
            </a:pP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  <a:t>Cared about ORIGINAL GUI</a:t>
            </a:r>
          </a:p>
        </p:txBody>
      </p:sp>
    </p:spTree>
    <p:extLst>
      <p:ext uri="{BB962C8B-B14F-4D97-AF65-F5344CB8AC3E}">
        <p14:creationId xmlns:p14="http://schemas.microsoft.com/office/powerpoint/2010/main" val="1230331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Matter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Client valued GUI design </a:t>
            </a:r>
            <a:r>
              <a:rPr lang="en-US" dirty="0"/>
              <a:t>highly</a:t>
            </a:r>
          </a:p>
          <a:p>
            <a:pPr lvl="1"/>
            <a:r>
              <a:rPr lang="en-US" dirty="0"/>
              <a:t>Joe and Bob </a:t>
            </a:r>
            <a:r>
              <a:rPr lang="en-US" dirty="0">
                <a:solidFill>
                  <a:schemeClr val="accent1"/>
                </a:solidFill>
              </a:rPr>
              <a:t>both chose inappropriate models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But Joe gets better chair </a:t>
            </a:r>
            <a:r>
              <a:rPr lang="en-US" dirty="0"/>
              <a:t>in unemployment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chemeClr val="accent3"/>
                </a:solidFill>
              </a:rPr>
              <a:t>successful life cycle models survive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Nobody records failures </a:t>
            </a:r>
            <a:r>
              <a:rPr lang="en-US" dirty="0"/>
              <a:t>or the merely adequate</a:t>
            </a:r>
          </a:p>
          <a:p>
            <a:pPr lvl="1"/>
            <a:r>
              <a:rPr lang="en-US" dirty="0"/>
              <a:t>But remember, </a:t>
            </a:r>
            <a:r>
              <a:rPr lang="en-US" dirty="0">
                <a:solidFill>
                  <a:schemeClr val="accent1"/>
                </a:solidFill>
              </a:rPr>
              <a:t>there is no silver bullet…</a:t>
            </a:r>
          </a:p>
          <a:p>
            <a:r>
              <a:rPr lang="en-US" dirty="0">
                <a:solidFill>
                  <a:schemeClr val="accent3"/>
                </a:solidFill>
              </a:rPr>
              <a:t>Strengths &amp; weaknesses to each </a:t>
            </a:r>
            <a:r>
              <a:rPr lang="en-US" dirty="0"/>
              <a:t>model 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Important to </a:t>
            </a:r>
            <a:r>
              <a:rPr lang="en-US" dirty="0">
                <a:solidFill>
                  <a:schemeClr val="accent1"/>
                </a:solidFill>
              </a:rPr>
              <a:t>match tool to situation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New models fix weaknesses</a:t>
            </a:r>
            <a:r>
              <a:rPr lang="en-US" dirty="0"/>
              <a:t> in existing approaches</a:t>
            </a:r>
          </a:p>
        </p:txBody>
      </p:sp>
    </p:spTree>
    <p:extLst>
      <p:ext uri="{BB962C8B-B14F-4D97-AF65-F5344CB8AC3E}">
        <p14:creationId xmlns:p14="http://schemas.microsoft.com/office/powerpoint/2010/main" val="36126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Matter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49" y="1981200"/>
            <a:ext cx="8686798" cy="4343399"/>
          </a:xfrm>
        </p:spPr>
      </p:pic>
    </p:spTree>
    <p:extLst>
      <p:ext uri="{BB962C8B-B14F-4D97-AF65-F5344CB8AC3E}">
        <p14:creationId xmlns:p14="http://schemas.microsoft.com/office/powerpoint/2010/main" val="543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Classroom Development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Always </a:t>
            </a:r>
            <a:r>
              <a:rPr lang="en-US" dirty="0">
                <a:solidFill>
                  <a:schemeClr val="accent3"/>
                </a:solidFill>
              </a:rPr>
              <a:t>start from scratch</a:t>
            </a:r>
          </a:p>
          <a:p>
            <a:r>
              <a:rPr lang="en-US" dirty="0">
                <a:solidFill>
                  <a:schemeClr val="accent3"/>
                </a:solidFill>
              </a:rPr>
              <a:t>Requirements perfect </a:t>
            </a:r>
            <a:r>
              <a:rPr lang="en-US" dirty="0"/>
              <a:t>from start</a:t>
            </a:r>
          </a:p>
          <a:p>
            <a:pPr lvl="1"/>
            <a:r>
              <a:rPr lang="en-US" dirty="0"/>
              <a:t>Work that </a:t>
            </a:r>
            <a:r>
              <a:rPr lang="en-US" dirty="0">
                <a:solidFill>
                  <a:schemeClr val="accent1"/>
                </a:solidFill>
              </a:rPr>
              <a:t>must be done is clear</a:t>
            </a:r>
          </a:p>
          <a:p>
            <a:r>
              <a:rPr lang="en-US" dirty="0">
                <a:solidFill>
                  <a:schemeClr val="accent3"/>
                </a:solidFill>
              </a:rPr>
              <a:t>Coding begins immediately </a:t>
            </a:r>
            <a:r>
              <a:rPr lang="en-US" dirty="0"/>
              <a:t>at start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Projects are trivial </a:t>
            </a:r>
            <a:r>
              <a:rPr lang="en-US" dirty="0"/>
              <a:t>jokes for real-world</a:t>
            </a:r>
          </a:p>
          <a:p>
            <a:pPr lvl="1"/>
            <a:r>
              <a:rPr lang="en-US" dirty="0"/>
              <a:t>Longest project </a:t>
            </a:r>
            <a:r>
              <a:rPr lang="en-US" dirty="0">
                <a:solidFill>
                  <a:schemeClr val="accent1"/>
                </a:solidFill>
              </a:rPr>
              <a:t>last at most 2 months</a:t>
            </a:r>
          </a:p>
          <a:p>
            <a:r>
              <a:rPr lang="en-US" dirty="0"/>
              <a:t>Ends total mess; </a:t>
            </a:r>
            <a:r>
              <a:rPr lang="en-US" dirty="0">
                <a:solidFill>
                  <a:schemeClr val="accent3"/>
                </a:solidFill>
              </a:rPr>
              <a:t>cannot reuse code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AI policy prevents reuse</a:t>
            </a:r>
            <a:r>
              <a:rPr lang="en-US" dirty="0"/>
              <a:t>, </a:t>
            </a:r>
            <a:r>
              <a:rPr lang="en-US" dirty="0" smtClean="0"/>
              <a:t>so not a big deal</a:t>
            </a:r>
            <a:endParaRPr lang="en-US" dirty="0"/>
          </a:p>
        </p:txBody>
      </p:sp>
      <p:pic>
        <p:nvPicPr>
          <p:cNvPr id="5123" name="Picture 3" descr="C:\Documents and Settings\Matthew Hertz\Local Settings\Temporary Internet Files\Content.IE5\MLMBHWNQ\MPj04393890000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6" y="1635853"/>
            <a:ext cx="2555649" cy="4155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80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Original model </a:t>
            </a:r>
            <a:r>
              <a:rPr lang="en-US" dirty="0"/>
              <a:t>of software lifecycle</a:t>
            </a:r>
          </a:p>
          <a:p>
            <a:pPr lvl="1"/>
            <a:r>
              <a:rPr lang="en-US" dirty="0"/>
              <a:t>Outlined </a:t>
            </a:r>
            <a:r>
              <a:rPr lang="en-US" dirty="0">
                <a:solidFill>
                  <a:schemeClr val="accent1"/>
                </a:solidFill>
              </a:rPr>
              <a:t>steps that must happen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Project finished once shipped</a:t>
            </a:r>
            <a:r>
              <a:rPr lang="en-US" dirty="0">
                <a:solidFill>
                  <a:srgbClr val="000000"/>
                </a:solidFill>
              </a:rPr>
              <a:t> to client</a:t>
            </a:r>
          </a:p>
          <a:p>
            <a:r>
              <a:rPr lang="en-US" dirty="0">
                <a:solidFill>
                  <a:srgbClr val="000000"/>
                </a:solidFill>
              </a:rPr>
              <a:t>Moves software to </a:t>
            </a:r>
            <a:r>
              <a:rPr lang="en-US" dirty="0">
                <a:solidFill>
                  <a:schemeClr val="accent3"/>
                </a:solidFill>
              </a:rPr>
              <a:t>assembly line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Station-to-station</a:t>
            </a:r>
            <a:r>
              <a:rPr lang="en-US" dirty="0">
                <a:solidFill>
                  <a:srgbClr val="000000"/>
                </a:solidFill>
              </a:rPr>
              <a:t> travel of project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Model enables </a:t>
            </a:r>
            <a:r>
              <a:rPr lang="en-US" dirty="0">
                <a:solidFill>
                  <a:schemeClr val="accent1"/>
                </a:solidFill>
              </a:rPr>
              <a:t>people to specializes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Set of </a:t>
            </a:r>
            <a:r>
              <a:rPr lang="en-US" b="1" dirty="0">
                <a:solidFill>
                  <a:schemeClr val="accent3"/>
                </a:solidFill>
              </a:rPr>
              <a:t>deliverables </a:t>
            </a:r>
            <a:r>
              <a:rPr lang="en-US" dirty="0">
                <a:solidFill>
                  <a:schemeClr val="accent3"/>
                </a:solidFill>
              </a:rPr>
              <a:t>created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over step</a:t>
            </a:r>
          </a:p>
          <a:p>
            <a:pPr lvl="1"/>
            <a:r>
              <a:rPr lang="en-US" dirty="0"/>
              <a:t>Evidence &amp; </a:t>
            </a:r>
            <a:r>
              <a:rPr lang="en-US" dirty="0">
                <a:solidFill>
                  <a:schemeClr val="accent1"/>
                </a:solidFill>
              </a:rPr>
              <a:t>result of following process</a:t>
            </a:r>
          </a:p>
          <a:p>
            <a:r>
              <a:rPr lang="en-US" dirty="0">
                <a:solidFill>
                  <a:schemeClr val="accent3"/>
                </a:solidFill>
              </a:rPr>
              <a:t>Ends with </a:t>
            </a:r>
            <a:r>
              <a:rPr lang="en-US" b="1" dirty="0">
                <a:solidFill>
                  <a:schemeClr val="accent3"/>
                </a:solidFill>
              </a:rPr>
              <a:t>baseline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delivered to client</a:t>
            </a:r>
          </a:p>
          <a:p>
            <a:pPr lvl="1"/>
            <a:r>
              <a:rPr lang="en-US" dirty="0"/>
              <a:t>Contains </a:t>
            </a:r>
            <a:r>
              <a:rPr lang="en-US" dirty="0">
                <a:solidFill>
                  <a:schemeClr val="accent1"/>
                </a:solidFill>
              </a:rPr>
              <a:t>complete set of documents</a:t>
            </a: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828800"/>
            <a:ext cx="26543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817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3">
                    <a:alpha val="70000"/>
                  </a:schemeClr>
                </a:solidFill>
              </a:rPr>
              <a:t>Original model </a:t>
            </a: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of software lifecycle</a:t>
            </a:r>
          </a:p>
          <a:p>
            <a:pPr lvl="1"/>
            <a:r>
              <a:rPr lang="en-US" dirty="0"/>
              <a:t>Outlined </a:t>
            </a:r>
            <a:r>
              <a:rPr lang="en-US" dirty="0">
                <a:solidFill>
                  <a:schemeClr val="accent1"/>
                </a:solidFill>
              </a:rPr>
              <a:t>steps that must happen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Project finished once shipped</a:t>
            </a:r>
            <a:r>
              <a:rPr lang="en-US" dirty="0">
                <a:solidFill>
                  <a:srgbClr val="000000"/>
                </a:solidFill>
              </a:rPr>
              <a:t> to client</a:t>
            </a:r>
          </a:p>
          <a:p>
            <a:r>
              <a:rPr lang="en-US" dirty="0">
                <a:solidFill>
                  <a:srgbClr val="000000"/>
                </a:solidFill>
              </a:rPr>
              <a:t>Moves software to </a:t>
            </a:r>
            <a:r>
              <a:rPr lang="en-US" dirty="0">
                <a:solidFill>
                  <a:schemeClr val="accent3"/>
                </a:solidFill>
              </a:rPr>
              <a:t>assembly line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Station-to-station</a:t>
            </a:r>
            <a:r>
              <a:rPr lang="en-US" dirty="0">
                <a:solidFill>
                  <a:srgbClr val="000000"/>
                </a:solidFill>
              </a:rPr>
              <a:t> travel of project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Model enables </a:t>
            </a:r>
            <a:r>
              <a:rPr lang="en-US" dirty="0">
                <a:solidFill>
                  <a:schemeClr val="accent1"/>
                </a:solidFill>
              </a:rPr>
              <a:t>people to specializes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Set of </a:t>
            </a:r>
            <a:r>
              <a:rPr lang="en-US" b="1" dirty="0">
                <a:solidFill>
                  <a:schemeClr val="accent3"/>
                </a:solidFill>
              </a:rPr>
              <a:t>deliverables </a:t>
            </a:r>
            <a:r>
              <a:rPr lang="en-US" dirty="0">
                <a:solidFill>
                  <a:schemeClr val="accent3"/>
                </a:solidFill>
              </a:rPr>
              <a:t>created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over step</a:t>
            </a:r>
          </a:p>
          <a:p>
            <a:pPr lvl="1"/>
            <a:r>
              <a:rPr lang="en-US" dirty="0"/>
              <a:t>Evidence &amp; </a:t>
            </a:r>
            <a:r>
              <a:rPr lang="en-US" dirty="0">
                <a:solidFill>
                  <a:schemeClr val="accent1"/>
                </a:solidFill>
              </a:rPr>
              <a:t>result of following process</a:t>
            </a:r>
          </a:p>
          <a:p>
            <a:r>
              <a:rPr lang="en-US" dirty="0">
                <a:solidFill>
                  <a:schemeClr val="accent3"/>
                </a:solidFill>
              </a:rPr>
              <a:t>Ends with </a:t>
            </a:r>
            <a:r>
              <a:rPr lang="en-US" b="1" dirty="0">
                <a:solidFill>
                  <a:schemeClr val="accent3"/>
                </a:solidFill>
              </a:rPr>
              <a:t>baseline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delivered to client</a:t>
            </a:r>
          </a:p>
          <a:p>
            <a:pPr lvl="1"/>
            <a:r>
              <a:rPr lang="en-US" dirty="0"/>
              <a:t>Contains </a:t>
            </a:r>
            <a:r>
              <a:rPr lang="en-US" dirty="0">
                <a:solidFill>
                  <a:schemeClr val="accent1"/>
                </a:solidFill>
              </a:rPr>
              <a:t>complete set of documents</a:t>
            </a: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828800"/>
            <a:ext cx="26543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89B12D-E032-C240-AB35-84BAB3FCD445}"/>
              </a:ext>
            </a:extLst>
          </p:cNvPr>
          <p:cNvSpPr/>
          <p:nvPr/>
        </p:nvSpPr>
        <p:spPr>
          <a:xfrm>
            <a:off x="214013" y="2133600"/>
            <a:ext cx="8701387" cy="4572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19200" y="2550855"/>
            <a:ext cx="6448304" cy="25545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rbel"/>
                <a:cs typeface="Corbel"/>
              </a:rPr>
              <a:t>This means:</a:t>
            </a:r>
          </a:p>
          <a:p>
            <a:r>
              <a:rPr lang="en-US" sz="4000" dirty="0">
                <a:latin typeface="Corbel"/>
                <a:cs typeface="Corbel"/>
              </a:rPr>
              <a:t>a) </a:t>
            </a:r>
            <a:r>
              <a:rPr lang="en-US" sz="4000" b="1" dirty="0">
                <a:solidFill>
                  <a:schemeClr val="accent3"/>
                </a:solidFill>
                <a:latin typeface="Corbel"/>
                <a:cs typeface="Corbel"/>
              </a:rPr>
              <a:t>nobody likes it</a:t>
            </a:r>
            <a:r>
              <a:rPr lang="en-US" sz="4000" dirty="0">
                <a:solidFill>
                  <a:schemeClr val="accent3"/>
                </a:solidFill>
                <a:latin typeface="Corbel"/>
                <a:cs typeface="Corbel"/>
              </a:rPr>
              <a:t>;</a:t>
            </a:r>
          </a:p>
          <a:p>
            <a:r>
              <a:rPr lang="en-US" sz="4000" dirty="0">
                <a:solidFill>
                  <a:srgbClr val="000000"/>
                </a:solidFill>
                <a:latin typeface="Corbel"/>
                <a:cs typeface="Corbel"/>
              </a:rPr>
              <a:t>b) </a:t>
            </a:r>
            <a:r>
              <a:rPr lang="en-US" sz="4000" b="1" dirty="0" smtClean="0">
                <a:solidFill>
                  <a:schemeClr val="accent1"/>
                </a:solidFill>
                <a:latin typeface="Corbel"/>
                <a:cs typeface="Corbel"/>
              </a:rPr>
              <a:t>rarely works in real life</a:t>
            </a:r>
            <a:r>
              <a:rPr lang="en-US" sz="4000" dirty="0" smtClean="0">
                <a:solidFill>
                  <a:schemeClr val="accent1"/>
                </a:solidFill>
                <a:latin typeface="Corbel"/>
                <a:cs typeface="Corbel"/>
              </a:rPr>
              <a:t>; &amp;</a:t>
            </a:r>
            <a:endParaRPr lang="en-US" sz="4000" dirty="0">
              <a:solidFill>
                <a:schemeClr val="accent1"/>
              </a:solidFill>
              <a:latin typeface="Corbel"/>
              <a:cs typeface="Corbel"/>
            </a:endParaRPr>
          </a:p>
          <a:p>
            <a:r>
              <a:rPr lang="en-US" sz="4000" dirty="0">
                <a:latin typeface="Corbel"/>
                <a:cs typeface="Corbel"/>
              </a:rPr>
              <a:t>c) </a:t>
            </a:r>
            <a:r>
              <a:rPr lang="en-US" sz="4000" b="1" dirty="0">
                <a:solidFill>
                  <a:schemeClr val="accent3"/>
                </a:solidFill>
                <a:latin typeface="Corbel"/>
                <a:cs typeface="Corbel"/>
              </a:rPr>
              <a:t>everybody </a:t>
            </a:r>
            <a:r>
              <a:rPr lang="en-US" sz="4000" b="1" dirty="0" smtClean="0">
                <a:solidFill>
                  <a:schemeClr val="accent3"/>
                </a:solidFill>
                <a:latin typeface="Corbel"/>
                <a:cs typeface="Corbel"/>
              </a:rPr>
              <a:t>tries improve it</a:t>
            </a:r>
            <a:endParaRPr lang="en-US" sz="4000" b="1" dirty="0">
              <a:latin typeface="Corbel"/>
              <a:cs typeface="Corbe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89B12D-E032-C240-AB35-84BAB3FCD445}"/>
              </a:ext>
            </a:extLst>
          </p:cNvPr>
          <p:cNvSpPr/>
          <p:nvPr/>
        </p:nvSpPr>
        <p:spPr>
          <a:xfrm>
            <a:off x="7195118" y="1779780"/>
            <a:ext cx="1271579" cy="381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8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Assumes project </a:t>
            </a:r>
            <a:r>
              <a:rPr lang="en-US" dirty="0">
                <a:solidFill>
                  <a:schemeClr val="accent3"/>
                </a:solidFill>
              </a:rPr>
              <a:t>begins as clean slate</a:t>
            </a:r>
          </a:p>
          <a:p>
            <a:pPr lvl="1"/>
            <a:r>
              <a:rPr lang="en-US" i="1" dirty="0">
                <a:solidFill>
                  <a:srgbClr val="3891A7"/>
                </a:solidFill>
              </a:rPr>
              <a:t>Big Bang approach </a:t>
            </a:r>
            <a:r>
              <a:rPr lang="en-US" dirty="0"/>
              <a:t>another name used</a:t>
            </a:r>
            <a:endParaRPr lang="en-US" i="1" dirty="0">
              <a:solidFill>
                <a:srgbClr val="3891A7"/>
              </a:solidFill>
            </a:endParaRPr>
          </a:p>
          <a:p>
            <a:pPr lvl="1"/>
            <a:r>
              <a:rPr lang="en-US" dirty="0"/>
              <a:t>Bug fixes and </a:t>
            </a:r>
            <a:r>
              <a:rPr lang="en-US" dirty="0">
                <a:solidFill>
                  <a:schemeClr val="accent1"/>
                </a:solidFill>
              </a:rPr>
              <a:t>maintenance not planned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Ends once coded</a:t>
            </a:r>
            <a:r>
              <a:rPr lang="en-US" dirty="0"/>
              <a:t>; single pass approach</a:t>
            </a:r>
          </a:p>
          <a:p>
            <a:pPr lvl="1"/>
            <a:r>
              <a:rPr lang="en-US" dirty="0"/>
              <a:t>Especially now, </a:t>
            </a:r>
            <a:r>
              <a:rPr lang="en-US" dirty="0">
                <a:solidFill>
                  <a:schemeClr val="accent1"/>
                </a:solidFill>
              </a:rPr>
              <a:t>reality rarely this clean</a:t>
            </a: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89700" y="1828800"/>
            <a:ext cx="2654300" cy="63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8D01AFA8-0497-104E-8CDC-BC752F184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7161" y="2442258"/>
            <a:ext cx="2654300" cy="372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4088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 </a:t>
            </a:r>
            <a:r>
              <a:rPr lang="en-US" dirty="0">
                <a:solidFill>
                  <a:schemeClr val="accent3"/>
                </a:solidFill>
              </a:rPr>
              <a:t>begins with </a:t>
            </a:r>
            <a:r>
              <a:rPr lang="en-US" b="1" dirty="0">
                <a:solidFill>
                  <a:schemeClr val="accent3"/>
                </a:solidFill>
              </a:rPr>
              <a:t>meetings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Only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chance for client </a:t>
            </a:r>
            <a:r>
              <a:rPr lang="en-US" dirty="0"/>
              <a:t>to provide input</a:t>
            </a:r>
          </a:p>
          <a:p>
            <a:pPr lvl="1"/>
            <a:r>
              <a:rPr lang="en-US" dirty="0"/>
              <a:t>Working together to</a:t>
            </a:r>
            <a:r>
              <a:rPr lang="en-US" dirty="0">
                <a:solidFill>
                  <a:schemeClr val="accent1"/>
                </a:solidFill>
              </a:rPr>
              <a:t> define project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Ends with </a:t>
            </a:r>
            <a:r>
              <a:rPr lang="en-US" b="1" dirty="0">
                <a:solidFill>
                  <a:schemeClr val="accent1"/>
                </a:solidFill>
              </a:rPr>
              <a:t>contract</a:t>
            </a:r>
            <a:r>
              <a:rPr lang="en-US" dirty="0"/>
              <a:t> specifying result</a:t>
            </a:r>
          </a:p>
          <a:p>
            <a:pPr lvl="1"/>
            <a:r>
              <a:rPr lang="en-US" dirty="0"/>
              <a:t>Once contract signed, </a:t>
            </a:r>
            <a:r>
              <a:rPr lang="en-US" dirty="0">
                <a:solidFill>
                  <a:schemeClr val="accent1"/>
                </a:solidFill>
              </a:rPr>
              <a:t>client goes away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 further interaction</a:t>
            </a:r>
            <a:r>
              <a:rPr lang="en-US" dirty="0"/>
              <a:t> until delivery</a:t>
            </a:r>
          </a:p>
        </p:txBody>
      </p:sp>
      <p:pic>
        <p:nvPicPr>
          <p:cNvPr id="5" name="Picture 4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99C36622-4E8C-3449-A9CB-DCB52CE4B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/>
          <a:stretch/>
        </p:blipFill>
        <p:spPr bwMode="auto">
          <a:xfrm>
            <a:off x="6489700" y="1828799"/>
            <a:ext cx="2654300" cy="960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F784954C-C267-7548-A04D-CCECF031E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0086" y="2812648"/>
            <a:ext cx="2221374" cy="55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D6A0BA10-6C35-6D48-83C5-231E4D9A1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9090" y="3368233"/>
            <a:ext cx="2654300" cy="280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677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Lifecycle Matters</a:t>
            </a:r>
            <a:endParaRPr lang="en-US" dirty="0"/>
          </a:p>
        </p:txBody>
      </p:sp>
      <p:pic>
        <p:nvPicPr>
          <p:cNvPr id="9" name="Content Placeholder 8" descr="DefectCosts2.pn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15435"/>
            <a:ext cx="8031390" cy="5090165"/>
          </a:xfrm>
        </p:spPr>
      </p:pic>
    </p:spTree>
    <p:extLst>
      <p:ext uri="{BB962C8B-B14F-4D97-AF65-F5344CB8AC3E}">
        <p14:creationId xmlns:p14="http://schemas.microsoft.com/office/powerpoint/2010/main" val="182147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pic>
        <p:nvPicPr>
          <p:cNvPr id="5" name="Picture 4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99C36622-4E8C-3449-A9CB-DCB52CE4B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/>
          <a:stretch/>
        </p:blipFill>
        <p:spPr bwMode="auto">
          <a:xfrm>
            <a:off x="6489700" y="1828799"/>
            <a:ext cx="2654300" cy="187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F784954C-C267-7548-A04D-CCECF031E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0086" y="3703900"/>
            <a:ext cx="2221374" cy="56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D6A0BA10-6C35-6D48-83C5-231E4D9A1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9090" y="4267199"/>
            <a:ext cx="2654300" cy="190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 </a:t>
            </a:r>
            <a:r>
              <a:rPr lang="en-US" dirty="0">
                <a:solidFill>
                  <a:schemeClr val="accent3"/>
                </a:solidFill>
              </a:rPr>
              <a:t>begins with meetings</a:t>
            </a:r>
          </a:p>
          <a:p>
            <a:pPr lvl="1"/>
            <a:r>
              <a:rPr lang="en-US" dirty="0"/>
              <a:t>Results specified in </a:t>
            </a:r>
            <a:r>
              <a:rPr lang="en-US" dirty="0">
                <a:solidFill>
                  <a:schemeClr val="accent1"/>
                </a:solidFill>
              </a:rPr>
              <a:t>contract at end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Analysts use </a:t>
            </a:r>
            <a:r>
              <a:rPr lang="en-US" b="1" dirty="0">
                <a:solidFill>
                  <a:schemeClr val="accent3"/>
                </a:solidFill>
              </a:rPr>
              <a:t>contract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to develop ideas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Create </a:t>
            </a:r>
            <a:r>
              <a:rPr lang="en-US" b="1" dirty="0">
                <a:solidFill>
                  <a:schemeClr val="accent1"/>
                </a:solidFill>
              </a:rPr>
              <a:t>models, schema, business logic</a:t>
            </a:r>
            <a:endParaRPr lang="en-US" b="1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But starts with check </a:t>
            </a:r>
            <a:r>
              <a:rPr lang="en-US" dirty="0"/>
              <a:t>of contract</a:t>
            </a:r>
          </a:p>
          <a:p>
            <a:pPr lvl="1"/>
            <a:r>
              <a:rPr lang="en-US" dirty="0"/>
              <a:t>Looking for </a:t>
            </a:r>
            <a:r>
              <a:rPr lang="en-US" dirty="0">
                <a:solidFill>
                  <a:srgbClr val="3891A7"/>
                </a:solidFill>
              </a:rPr>
              <a:t>inconsistencies or ambiguities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Very limited window </a:t>
            </a:r>
            <a:r>
              <a:rPr lang="en-US" dirty="0"/>
              <a:t>to flag mistakes</a:t>
            </a:r>
          </a:p>
          <a:p>
            <a:pPr lvl="1"/>
            <a:r>
              <a:rPr lang="en-US" dirty="0"/>
              <a:t>Hands results to the</a:t>
            </a:r>
            <a:r>
              <a:rPr lang="en-US" i="1" dirty="0">
                <a:solidFill>
                  <a:srgbClr val="3891A7"/>
                </a:solidFill>
              </a:rPr>
              <a:t> </a:t>
            </a:r>
            <a:r>
              <a:rPr lang="en-US" dirty="0">
                <a:solidFill>
                  <a:srgbClr val="3891A7"/>
                </a:solidFill>
              </a:rPr>
              <a:t>project design team</a:t>
            </a:r>
          </a:p>
          <a:p>
            <a:pPr lvl="6"/>
            <a:endParaRPr lang="en-US" sz="400" dirty="0">
              <a:solidFill>
                <a:srgbClr val="3891A7"/>
              </a:solidFill>
            </a:endParaRPr>
          </a:p>
        </p:txBody>
      </p:sp>
      <p:pic>
        <p:nvPicPr>
          <p:cNvPr id="8" name="Picture 7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7B31B7B7-8A60-854A-863E-D8C014003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7522" y="3124200"/>
            <a:ext cx="216678" cy="80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1005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pic>
        <p:nvPicPr>
          <p:cNvPr id="5" name="Picture 4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99C36622-4E8C-3449-A9CB-DCB52CE4B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 bwMode="auto">
          <a:xfrm>
            <a:off x="6489700" y="1828798"/>
            <a:ext cx="2654300" cy="2789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F784954C-C267-7548-A04D-CCECF031E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0086" y="4618298"/>
            <a:ext cx="2221374" cy="56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D6A0BA10-6C35-6D48-83C5-231E4D9A1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9090" y="5173883"/>
            <a:ext cx="2654300" cy="1000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8B798849-B015-414C-A696-30E0C4621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7522" y="4038600"/>
            <a:ext cx="216678" cy="80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Analysts use contract </a:t>
            </a:r>
            <a:r>
              <a:rPr lang="en-US" dirty="0"/>
              <a:t>to develop ideas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Create </a:t>
            </a:r>
            <a:r>
              <a:rPr lang="en-US" b="1" dirty="0">
                <a:solidFill>
                  <a:schemeClr val="accent1"/>
                </a:solidFill>
              </a:rPr>
              <a:t>models, schema, business logic</a:t>
            </a:r>
          </a:p>
          <a:p>
            <a:r>
              <a:rPr lang="en-US" dirty="0">
                <a:solidFill>
                  <a:schemeClr val="accent3"/>
                </a:solidFill>
              </a:rPr>
              <a:t>Design outlines code </a:t>
            </a:r>
            <a:r>
              <a:rPr lang="en-US" dirty="0"/>
              <a:t>to be written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Needs to </a:t>
            </a:r>
            <a:r>
              <a:rPr lang="en-US" dirty="0">
                <a:solidFill>
                  <a:schemeClr val="accent1"/>
                </a:solidFill>
              </a:rPr>
              <a:t>specify classes &amp; routines</a:t>
            </a:r>
            <a:endParaRPr lang="en-US" dirty="0"/>
          </a:p>
          <a:p>
            <a:pPr lvl="1"/>
            <a:r>
              <a:rPr lang="en-US" dirty="0">
                <a:solidFill>
                  <a:srgbClr val="3891A7"/>
                </a:solidFill>
              </a:rPr>
              <a:t>Hardware &amp; architectures</a:t>
            </a:r>
            <a:r>
              <a:rPr lang="en-US" dirty="0"/>
              <a:t> also required</a:t>
            </a:r>
          </a:p>
          <a:p>
            <a:pPr lvl="1"/>
            <a:r>
              <a:rPr lang="en-US" dirty="0"/>
              <a:t>Has to </a:t>
            </a:r>
            <a:r>
              <a:rPr lang="en-US" dirty="0">
                <a:solidFill>
                  <a:srgbClr val="3891A7"/>
                </a:solidFill>
              </a:rPr>
              <a:t>fit existing models &amp; schema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Algorithms often specified </a:t>
            </a:r>
            <a:r>
              <a:rPr lang="en-US" dirty="0"/>
              <a:t>at this stage</a:t>
            </a:r>
          </a:p>
          <a:p>
            <a:pPr marL="365760" lvl="1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115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pic>
        <p:nvPicPr>
          <p:cNvPr id="5" name="Picture 4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99C36622-4E8C-3449-A9CB-DCB52CE4B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6489700" y="1828798"/>
            <a:ext cx="2654300" cy="366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F784954C-C267-7548-A04D-CCECF031E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0086" y="5521124"/>
            <a:ext cx="2221374" cy="55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Design outlines code </a:t>
            </a:r>
            <a:r>
              <a:rPr lang="en-US" dirty="0"/>
              <a:t>to be written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Needs to </a:t>
            </a:r>
            <a:r>
              <a:rPr lang="en-US" dirty="0">
                <a:solidFill>
                  <a:schemeClr val="accent1"/>
                </a:solidFill>
              </a:rPr>
              <a:t>specify classes &amp; routines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Implementation </a:t>
            </a:r>
            <a:r>
              <a:rPr lang="en-US" dirty="0"/>
              <a:t>is for the coders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Start with time to </a:t>
            </a:r>
            <a:r>
              <a:rPr lang="en-US" dirty="0">
                <a:solidFill>
                  <a:schemeClr val="accent1"/>
                </a:solidFill>
              </a:rPr>
              <a:t>find design problems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Then match design </a:t>
            </a:r>
            <a:r>
              <a:rPr lang="en-US" dirty="0"/>
              <a:t>in code written</a:t>
            </a:r>
          </a:p>
          <a:p>
            <a:pPr lvl="1"/>
            <a:r>
              <a:rPr lang="en-US" dirty="0"/>
              <a:t>Only job is to </a:t>
            </a:r>
            <a:r>
              <a:rPr lang="en-US" dirty="0">
                <a:solidFill>
                  <a:schemeClr val="accent1"/>
                </a:solidFill>
              </a:rPr>
              <a:t>match design given them</a:t>
            </a:r>
          </a:p>
          <a:p>
            <a:pPr lvl="1"/>
            <a:r>
              <a:rPr lang="en-US" b="1" dirty="0">
                <a:solidFill>
                  <a:srgbClr val="3891A7"/>
                </a:solidFill>
              </a:rPr>
              <a:t>Client returns at end </a:t>
            </a:r>
            <a:r>
              <a:rPr lang="en-US" dirty="0"/>
              <a:t>to take baseline</a:t>
            </a:r>
          </a:p>
          <a:p>
            <a:pPr lvl="1"/>
            <a:endParaRPr lang="en-US" dirty="0"/>
          </a:p>
          <a:p>
            <a:pPr marL="365760" lvl="1" indent="0">
              <a:buNone/>
            </a:pPr>
            <a:endParaRPr lang="en-US" b="1" dirty="0"/>
          </a:p>
        </p:txBody>
      </p:sp>
      <p:pic>
        <p:nvPicPr>
          <p:cNvPr id="8" name="Picture 7" descr="file:///C:/Documents%20and%20Settings/Steve/My%20Documents/=se7%20PowerPoints=/=jpegs=/=Chapter%2002=/sch91264_0203.jpg">
            <a:extLst>
              <a:ext uri="{FF2B5EF4-FFF2-40B4-BE49-F238E27FC236}">
                <a16:creationId xmlns:a16="http://schemas.microsoft.com/office/drawing/2014/main" id="{93662E85-D165-8D4A-B173-49A3014C5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7522" y="4953000"/>
            <a:ext cx="216678" cy="80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845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Extremely efficient </a:t>
            </a:r>
            <a:r>
              <a:rPr lang="en-US" b="1" i="1" dirty="0">
                <a:solidFill>
                  <a:srgbClr val="FF0000"/>
                </a:solidFill>
              </a:rPr>
              <a:t>WHEN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it works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Revolutionary like </a:t>
            </a:r>
            <a:r>
              <a:rPr lang="en-US" dirty="0">
                <a:solidFill>
                  <a:schemeClr val="accent1"/>
                </a:solidFill>
              </a:rPr>
              <a:t>Ford’s assembly line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Strengths used </a:t>
            </a:r>
            <a:r>
              <a:rPr lang="en-US" dirty="0">
                <a:solidFill>
                  <a:srgbClr val="000000"/>
                </a:solidFill>
              </a:rPr>
              <a:t>due to specialization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With all info, </a:t>
            </a:r>
            <a:r>
              <a:rPr lang="en-US" dirty="0">
                <a:solidFill>
                  <a:srgbClr val="3891A7"/>
                </a:solidFill>
              </a:rPr>
              <a:t>best decisions possible</a:t>
            </a:r>
          </a:p>
        </p:txBody>
      </p:sp>
      <p:pic>
        <p:nvPicPr>
          <p:cNvPr id="184324" name="Picture 4" descr="file:///C:/Documents%20and%20Settings/Steve/My%20Documents/=se7%20PowerPoints=/=jpegs=/=Chapter%2002=/sch91264_020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828800"/>
            <a:ext cx="26543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176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Waterfall Model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148" y="1676400"/>
            <a:ext cx="3200400" cy="482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903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Waterfall Key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76400"/>
            <a:ext cx="2785296" cy="4191000"/>
          </a:xfrm>
          <a:prstGeom prst="rect">
            <a:avLst/>
          </a:prstGeom>
        </p:spPr>
      </p:pic>
      <p:sp>
        <p:nvSpPr>
          <p:cNvPr id="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719263"/>
            <a:ext cx="8229600" cy="483393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endParaRPr lang="en-US" u="sng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Waterfall assumes </a:t>
            </a:r>
            <a:r>
              <a:rPr lang="en-US" b="1" i="1" dirty="0">
                <a:solidFill>
                  <a:schemeClr val="accent3"/>
                </a:solidFill>
              </a:rPr>
              <a:t>everything</a:t>
            </a:r>
            <a:r>
              <a:rPr lang="en-US" dirty="0">
                <a:solidFill>
                  <a:schemeClr val="accent3"/>
                </a:solidFill>
              </a:rPr>
              <a:t> known at start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685800" y="1676400"/>
            <a:ext cx="4114800" cy="1828800"/>
          </a:xfrm>
          <a:prstGeom prst="wedgeRoundRectCallout">
            <a:avLst>
              <a:gd name="adj1" fmla="val 104105"/>
              <a:gd name="adj2" fmla="val 1861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Changeability is an </a:t>
            </a:r>
            <a:br>
              <a:rPr lang="en-US" sz="36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essential difficulty </a:t>
            </a:r>
            <a:br>
              <a:rPr lang="en-US" sz="36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with 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0" y="5410200"/>
            <a:ext cx="144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Fred Brooks</a:t>
            </a:r>
          </a:p>
        </p:txBody>
      </p:sp>
    </p:spTree>
    <p:extLst>
      <p:ext uri="{BB962C8B-B14F-4D97-AF65-F5344CB8AC3E}">
        <p14:creationId xmlns:p14="http://schemas.microsoft.com/office/powerpoint/2010/main" val="112998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To Clients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9" y="1905000"/>
            <a:ext cx="8250702" cy="3505200"/>
          </a:xfrm>
        </p:spPr>
      </p:pic>
    </p:spTree>
    <p:extLst>
      <p:ext uri="{BB962C8B-B14F-4D97-AF65-F5344CB8AC3E}">
        <p14:creationId xmlns:p14="http://schemas.microsoft.com/office/powerpoint/2010/main" val="18628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Useful when: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Client knows needs</a:t>
            </a:r>
            <a:r>
              <a:rPr lang="en-US" dirty="0"/>
              <a:t> for their system</a:t>
            </a:r>
          </a:p>
          <a:p>
            <a:pPr lvl="1"/>
            <a:r>
              <a:rPr lang="en-US" dirty="0"/>
              <a:t>Needs can be </a:t>
            </a:r>
            <a:r>
              <a:rPr lang="en-US" dirty="0">
                <a:solidFill>
                  <a:srgbClr val="C32D2E"/>
                </a:solidFill>
              </a:rPr>
              <a:t>fully documented &amp; described</a:t>
            </a:r>
          </a:p>
          <a:p>
            <a:pPr lvl="1"/>
            <a:r>
              <a:rPr lang="en-US" dirty="0">
                <a:solidFill>
                  <a:srgbClr val="C32D2E"/>
                </a:solidFill>
              </a:rPr>
              <a:t>Little-to-no interaction sought </a:t>
            </a:r>
            <a:r>
              <a:rPr lang="en-US" dirty="0"/>
              <a:t>while developed</a:t>
            </a:r>
          </a:p>
          <a:p>
            <a:pPr lvl="1"/>
            <a:r>
              <a:rPr lang="en-US" dirty="0"/>
              <a:t>Large organization </a:t>
            </a:r>
            <a:r>
              <a:rPr lang="en-US" dirty="0" smtClean="0">
                <a:solidFill>
                  <a:srgbClr val="C32D2E"/>
                </a:solidFill>
              </a:rPr>
              <a:t>can afford to specialists for each step</a:t>
            </a:r>
            <a:endParaRPr lang="en-US" dirty="0">
              <a:solidFill>
                <a:srgbClr val="C32D2E"/>
              </a:solidFill>
            </a:endParaRPr>
          </a:p>
          <a:p>
            <a:pPr lvl="1"/>
            <a:r>
              <a:rPr lang="en-US" dirty="0">
                <a:solidFill>
                  <a:srgbClr val="C32D2E"/>
                </a:solidFill>
              </a:rPr>
              <a:t>Maintenance &amp; updates</a:t>
            </a:r>
            <a:r>
              <a:rPr lang="en-US" dirty="0">
                <a:solidFill>
                  <a:schemeClr val="accent3"/>
                </a:solidFill>
              </a:rPr>
              <a:t> unimportant</a:t>
            </a:r>
            <a:r>
              <a:rPr lang="en-US" dirty="0"/>
              <a:t>/not on the </a:t>
            </a:r>
            <a:r>
              <a:rPr lang="en-US" dirty="0" smtClean="0"/>
              <a:t>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4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Target Problem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48" y="1752600"/>
            <a:ext cx="6553200" cy="5025525"/>
          </a:xfrm>
        </p:spPr>
      </p:pic>
    </p:spTree>
    <p:extLst>
      <p:ext uri="{BB962C8B-B14F-4D97-AF65-F5344CB8AC3E}">
        <p14:creationId xmlns:p14="http://schemas.microsoft.com/office/powerpoint/2010/main" val="185140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Target Problem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Changes </a:t>
            </a:r>
            <a:r>
              <a:rPr lang="en-US" b="1" i="1" dirty="0" smtClean="0">
                <a:solidFill>
                  <a:schemeClr val="accent3"/>
                </a:solidFill>
              </a:rPr>
              <a:t>always</a:t>
            </a:r>
            <a:r>
              <a:rPr lang="en-US" dirty="0" smtClean="0">
                <a:solidFill>
                  <a:schemeClr val="accent3"/>
                </a:solidFill>
              </a:rPr>
              <a:t> happen </a:t>
            </a:r>
            <a:r>
              <a:rPr lang="en-US" dirty="0"/>
              <a:t>during a project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Ability to react and </a:t>
            </a:r>
            <a:r>
              <a:rPr lang="en-US" dirty="0" smtClean="0">
                <a:solidFill>
                  <a:schemeClr val="accent1"/>
                </a:solidFill>
              </a:rPr>
              <a:t>incorporate change important, </a:t>
            </a:r>
            <a:r>
              <a:rPr lang="en-US" dirty="0">
                <a:solidFill>
                  <a:schemeClr val="accent1"/>
                </a:solidFill>
              </a:rPr>
              <a:t>but…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…disrupts flow</a:t>
            </a:r>
            <a:r>
              <a:rPr lang="en-US" dirty="0"/>
              <a:t> &amp; </a:t>
            </a:r>
            <a:r>
              <a:rPr lang="en-US" dirty="0" smtClean="0"/>
              <a:t>creates issues with completed work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Changes during process </a:t>
            </a:r>
            <a:r>
              <a:rPr lang="en-US" dirty="0">
                <a:solidFill>
                  <a:schemeClr val="accent3"/>
                </a:solidFill>
              </a:rPr>
              <a:t>causes </a:t>
            </a:r>
            <a:r>
              <a:rPr lang="en-US" b="1" dirty="0">
                <a:solidFill>
                  <a:schemeClr val="accent3"/>
                </a:solidFill>
              </a:rPr>
              <a:t>regression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Errors often in </a:t>
            </a:r>
            <a:r>
              <a:rPr lang="en-US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dirty="0" smtClean="0">
                <a:solidFill>
                  <a:schemeClr val="accent1"/>
                </a:solidFill>
              </a:rPr>
              <a:t>related </a:t>
            </a:r>
            <a:r>
              <a:rPr lang="en-US" dirty="0"/>
              <a:t>portion of project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These changes become </a:t>
            </a:r>
            <a:r>
              <a:rPr lang="en-US" b="1" dirty="0"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pain</a:t>
            </a:r>
            <a:r>
              <a:rPr lang="en-US" dirty="0">
                <a:solidFill>
                  <a:schemeClr val="accent1"/>
                </a:solidFill>
              </a:rPr>
              <a:t> to fix</a:t>
            </a: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Restart eventually needed </a:t>
            </a:r>
            <a:r>
              <a:rPr lang="en-US" dirty="0"/>
              <a:t>as fixes get more </a:t>
            </a:r>
            <a:r>
              <a:rPr lang="en-US" dirty="0" smtClean="0"/>
              <a:t>complex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Advertised as </a:t>
            </a:r>
            <a:r>
              <a:rPr lang="en-US" dirty="0" smtClean="0">
                <a:solidFill>
                  <a:schemeClr val="accent1"/>
                </a:solidFill>
              </a:rPr>
              <a:t>"overhauled engine" &amp; "major speedup"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9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Models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Client has 2 </a:t>
            </a:r>
            <a:r>
              <a:rPr lang="en-US" dirty="0">
                <a:solidFill>
                  <a:schemeClr val="accent3"/>
                </a:solidFill>
              </a:rPr>
              <a:t>programmers with different styles</a:t>
            </a:r>
          </a:p>
        </p:txBody>
      </p:sp>
      <p:pic>
        <p:nvPicPr>
          <p:cNvPr id="1029" name="Picture 5" descr="C:\Documents and Settings\Matthew Hertz\Local Settings\Temporary Internet Files\Content.IE5\HLGVLDGF\MPj043866700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71" y="2209800"/>
            <a:ext cx="3813629" cy="3810000"/>
          </a:xfrm>
          <a:prstGeom prst="rect">
            <a:avLst/>
          </a:prstGeom>
          <a:noFill/>
        </p:spPr>
      </p:pic>
      <p:pic>
        <p:nvPicPr>
          <p:cNvPr id="1031" name="Picture 7" descr="C:\Documents and Settings\Matthew Hertz\Local Settings\Temporary Internet Files\Content.IE5\HLGVLDGF\MPj0438528000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02" y="2209800"/>
            <a:ext cx="4092498" cy="3810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362200" y="5943600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Bob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24600" y="594360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Joe</a:t>
            </a:r>
          </a:p>
        </p:txBody>
      </p:sp>
    </p:spTree>
    <p:extLst>
      <p:ext uri="{BB962C8B-B14F-4D97-AF65-F5344CB8AC3E}">
        <p14:creationId xmlns:p14="http://schemas.microsoft.com/office/powerpoint/2010/main" val="121529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Rapid Prototyping</a:t>
            </a:r>
          </a:p>
        </p:txBody>
      </p:sp>
      <p:pic>
        <p:nvPicPr>
          <p:cNvPr id="196612" name="Picture 4" descr="The image “file:///C:/Documents%20and%20Settings/Steve/My%20Documents/=se7%20PowerPoints=/=jpegs=/=Chapter%2002=/sch91264_0209.jpg” cannot be displayed, because it contains errors.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3637" y="1787525"/>
            <a:ext cx="6563023" cy="4841875"/>
          </a:xfrm>
          <a:noFill/>
          <a:ln/>
        </p:spPr>
      </p:pic>
      <p:sp>
        <p:nvSpPr>
          <p:cNvPr id="4" name="TextBox 3"/>
          <p:cNvSpPr txBox="1"/>
          <p:nvPr/>
        </p:nvSpPr>
        <p:spPr>
          <a:xfrm>
            <a:off x="6936115" y="2762071"/>
            <a:ext cx="1903085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Create prototype</a:t>
            </a:r>
            <a:br>
              <a:rPr lang="en-US" dirty="0"/>
            </a:br>
            <a:r>
              <a:rPr lang="en-US" dirty="0"/>
              <a:t>after each step </a:t>
            </a:r>
          </a:p>
          <a:p>
            <a:pPr algn="ctr"/>
            <a:r>
              <a:rPr lang="en-US" dirty="0"/>
              <a:t>to check </a:t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8196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Prototyping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Usability and looks are focus </a:t>
            </a:r>
            <a:r>
              <a:rPr lang="en-US" dirty="0"/>
              <a:t>for rapid prototype</a:t>
            </a:r>
          </a:p>
          <a:p>
            <a:pPr lvl="1"/>
            <a:r>
              <a:rPr lang="en-US" dirty="0"/>
              <a:t>Provides limited ability for </a:t>
            </a:r>
            <a:r>
              <a:rPr lang="en-US" dirty="0">
                <a:solidFill>
                  <a:srgbClr val="3891A7"/>
                </a:solidFill>
              </a:rPr>
              <a:t>client to provide feedback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Functionality limited</a:t>
            </a:r>
            <a:r>
              <a:rPr lang="en-US" dirty="0">
                <a:solidFill>
                  <a:srgbClr val="000000"/>
                </a:solidFill>
              </a:rPr>
              <a:t> to basics (and often faked)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Any restarts take pieces </a:t>
            </a:r>
            <a:r>
              <a:rPr lang="en-US" dirty="0">
                <a:solidFill>
                  <a:schemeClr val="accent1"/>
                </a:solidFill>
              </a:rPr>
              <a:t>back through full waterfall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Project feasibility unclear</a:t>
            </a:r>
            <a:r>
              <a:rPr lang="en-US" dirty="0"/>
              <a:t>, since functionality left to end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Led to </a:t>
            </a:r>
            <a:r>
              <a:rPr lang="en-US" dirty="0">
                <a:solidFill>
                  <a:schemeClr val="accent3"/>
                </a:solidFill>
              </a:rPr>
              <a:t>creation of </a:t>
            </a:r>
            <a:r>
              <a:rPr lang="en-US" dirty="0" err="1">
                <a:solidFill>
                  <a:schemeClr val="accent3"/>
                </a:solidFill>
              </a:rPr>
              <a:t>VisualBasic</a:t>
            </a:r>
            <a:r>
              <a:rPr lang="en-US" dirty="0">
                <a:solidFill>
                  <a:schemeClr val="accent3"/>
                </a:solidFill>
              </a:rPr>
              <a:t> &amp; </a:t>
            </a:r>
            <a:r>
              <a:rPr lang="en-US" dirty="0" err="1" smtClean="0">
                <a:solidFill>
                  <a:schemeClr val="accent3"/>
                </a:solidFill>
              </a:rPr>
              <a:t>XCode's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iOS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Lightweight tools </a:t>
            </a:r>
            <a:r>
              <a:rPr lang="en-US" dirty="0"/>
              <a:t>emphasizing look-and-feel of app </a:t>
            </a:r>
          </a:p>
          <a:p>
            <a:pPr lvl="1"/>
            <a:r>
              <a:rPr lang="en-US" dirty="0"/>
              <a:t>Lousy languages with </a:t>
            </a:r>
            <a:r>
              <a:rPr lang="en-US" dirty="0">
                <a:solidFill>
                  <a:srgbClr val="3891A7"/>
                </a:solidFill>
              </a:rPr>
              <a:t>serious performance issues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Confusion possible</a:t>
            </a:r>
            <a:r>
              <a:rPr lang="en-US" dirty="0">
                <a:solidFill>
                  <a:srgbClr val="000000"/>
                </a:solidFill>
              </a:rPr>
              <a:t> when clients “see” 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71856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Waterfall v Rapid Prototype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200400" cy="482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F2C1E-5114-DC49-9A36-135050602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276559"/>
            <a:ext cx="4876800" cy="34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 Lifecycle</a:t>
            </a:r>
          </a:p>
        </p:txBody>
      </p:sp>
      <p:pic>
        <p:nvPicPr>
          <p:cNvPr id="4" name="Content Placeholder 3" descr="Spiral model.pn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000"/>
            <a:ext cx="6211570" cy="5105400"/>
          </a:xfrm>
        </p:spPr>
      </p:pic>
    </p:spTree>
    <p:extLst>
      <p:ext uri="{BB962C8B-B14F-4D97-AF65-F5344CB8AC3E}">
        <p14:creationId xmlns:p14="http://schemas.microsoft.com/office/powerpoint/2010/main" val="1701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/>
              <a:t>Useful for projects with </a:t>
            </a:r>
            <a:r>
              <a:rPr lang="en-US" dirty="0">
                <a:solidFill>
                  <a:schemeClr val="accent3"/>
                </a:solidFill>
              </a:rPr>
              <a:t>unknown levels of risk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Functionality &amp; feasibility key </a:t>
            </a:r>
            <a:r>
              <a:rPr lang="en-US" dirty="0"/>
              <a:t>as opposed to looks</a:t>
            </a:r>
          </a:p>
          <a:p>
            <a:pPr lvl="1"/>
            <a:r>
              <a:rPr lang="en-US" dirty="0"/>
              <a:t>Uses waterfall ideas, but </a:t>
            </a:r>
            <a:r>
              <a:rPr lang="en-US" dirty="0">
                <a:solidFill>
                  <a:srgbClr val="3891A7"/>
                </a:solidFill>
              </a:rPr>
              <a:t>more cautious in execution</a:t>
            </a:r>
          </a:p>
          <a:p>
            <a:pPr lvl="1"/>
            <a:r>
              <a:rPr lang="en-US" dirty="0">
                <a:solidFill>
                  <a:srgbClr val="3891A7"/>
                </a:solidFill>
              </a:rPr>
              <a:t>Each phase ends with estimate </a:t>
            </a:r>
            <a:r>
              <a:rPr lang="en-US" dirty="0"/>
              <a:t>for client to review</a:t>
            </a:r>
          </a:p>
          <a:p>
            <a:pPr lvl="1"/>
            <a:r>
              <a:rPr lang="en-US" dirty="0"/>
              <a:t>If client like results and </a:t>
            </a:r>
            <a:r>
              <a:rPr lang="en-US" dirty="0">
                <a:solidFill>
                  <a:schemeClr val="accent1"/>
                </a:solidFill>
              </a:rPr>
              <a:t>accepts risks, work continues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But okay to kill project </a:t>
            </a:r>
            <a:r>
              <a:rPr lang="en-US" dirty="0"/>
              <a:t>when risks deemed too high</a:t>
            </a:r>
          </a:p>
          <a:p>
            <a:pPr lvl="1"/>
            <a:endParaRPr lang="en-US" dirty="0"/>
          </a:p>
          <a:p>
            <a:r>
              <a:rPr lang="en-US" dirty="0"/>
              <a:t>Very useful for </a:t>
            </a:r>
            <a:r>
              <a:rPr lang="en-US" dirty="0">
                <a:solidFill>
                  <a:schemeClr val="accent3"/>
                </a:solidFill>
              </a:rPr>
              <a:t>exploratory or experimental work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Starts </a:t>
            </a:r>
            <a:r>
              <a:rPr lang="en-US" dirty="0">
                <a:solidFill>
                  <a:srgbClr val="3891A7"/>
                </a:solidFill>
              </a:rPr>
              <a:t>small and grows </a:t>
            </a:r>
            <a:r>
              <a:rPr lang="en-US" dirty="0"/>
              <a:t>with time and confidence</a:t>
            </a:r>
          </a:p>
          <a:p>
            <a:pPr lvl="1"/>
            <a:r>
              <a:rPr lang="en-US" dirty="0"/>
              <a:t>Also can cause problems, since </a:t>
            </a:r>
            <a:r>
              <a:rPr lang="en-US" dirty="0">
                <a:solidFill>
                  <a:srgbClr val="3891A7"/>
                </a:solidFill>
              </a:rPr>
              <a:t>growth brings own risks</a:t>
            </a:r>
          </a:p>
        </p:txBody>
      </p:sp>
    </p:spTree>
    <p:extLst>
      <p:ext uri="{BB962C8B-B14F-4D97-AF65-F5344CB8AC3E}">
        <p14:creationId xmlns:p14="http://schemas.microsoft.com/office/powerpoint/2010/main" val="12175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</a:t>
            </a:r>
            <a:endParaRPr lang="en-US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3" y="1676400"/>
            <a:ext cx="3364720" cy="4705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9294" y="6096000"/>
            <a:ext cx="2062097" cy="285750"/>
          </a:xfrm>
          <a:prstGeom prst="rect">
            <a:avLst/>
          </a:prstGeom>
          <a:solidFill>
            <a:srgbClr val="14060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Benjamin Disraeli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3733800" y="1905000"/>
            <a:ext cx="5410200" cy="1752600"/>
          </a:xfrm>
          <a:prstGeom prst="wedgeRectCallout">
            <a:avLst>
              <a:gd name="adj1" fmla="val -70967"/>
              <a:gd name="adj2" fmla="val 31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Change</a:t>
            </a:r>
            <a:r>
              <a:rPr lang="en-US" sz="4800" dirty="0"/>
              <a:t> </a:t>
            </a: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en-US" sz="4800" dirty="0"/>
              <a:t> </a:t>
            </a:r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inevitable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Change</a:t>
            </a:r>
            <a:r>
              <a:rPr lang="en-US" sz="4800" dirty="0"/>
              <a:t> </a:t>
            </a: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en-US" sz="4800" dirty="0"/>
              <a:t> </a:t>
            </a:r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18195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Unified Process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686800" cy="49101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Dominant traditional method </a:t>
            </a:r>
            <a:r>
              <a:rPr lang="en-US" dirty="0"/>
              <a:t>of OO code creation</a:t>
            </a:r>
          </a:p>
          <a:p>
            <a:pPr lvl="1"/>
            <a:r>
              <a:rPr lang="en-US" dirty="0"/>
              <a:t>Methodology </a:t>
            </a:r>
            <a:r>
              <a:rPr lang="en-US" dirty="0">
                <a:solidFill>
                  <a:schemeClr val="accent1"/>
                </a:solidFill>
              </a:rPr>
              <a:t>unifies work by “Three Amigos”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Not just a life cycle</a:t>
            </a:r>
            <a:r>
              <a:rPr lang="en-US" dirty="0"/>
              <a:t>, really looks at all of software</a:t>
            </a:r>
          </a:p>
          <a:p>
            <a:r>
              <a:rPr lang="en-US" dirty="0"/>
              <a:t>Emphasis placed on </a:t>
            </a:r>
            <a:r>
              <a:rPr lang="en-US" dirty="0">
                <a:solidFill>
                  <a:schemeClr val="accent3"/>
                </a:solidFill>
              </a:rPr>
              <a:t>making process rational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Coders need steps </a:t>
            </a:r>
            <a:r>
              <a:rPr lang="en-US" dirty="0"/>
              <a:t>from the waterfall model</a:t>
            </a:r>
          </a:p>
          <a:p>
            <a:pPr lvl="1"/>
            <a:r>
              <a:rPr lang="en-US" dirty="0"/>
              <a:t>These steps are </a:t>
            </a:r>
            <a:r>
              <a:rPr lang="en-US" dirty="0">
                <a:solidFill>
                  <a:schemeClr val="accent1"/>
                </a:solidFill>
              </a:rPr>
              <a:t>not what business cares about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Businesses are profit-making </a:t>
            </a:r>
            <a:r>
              <a:rPr lang="en-US" dirty="0"/>
              <a:t>ventures only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2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Unified Process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686800" cy="491013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Dominant traditional method </a:t>
            </a:r>
            <a:r>
              <a:rPr lang="en-US" dirty="0"/>
              <a:t>of OO code creation</a:t>
            </a:r>
          </a:p>
          <a:p>
            <a:pPr lvl="1"/>
            <a:r>
              <a:rPr lang="en-US" dirty="0"/>
              <a:t>Methodology </a:t>
            </a:r>
            <a:r>
              <a:rPr lang="en-US" dirty="0">
                <a:solidFill>
                  <a:schemeClr val="accent1"/>
                </a:solidFill>
              </a:rPr>
              <a:t>unifies work by “Three Amigos”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Not just a life cycle</a:t>
            </a:r>
            <a:r>
              <a:rPr lang="en-US" dirty="0"/>
              <a:t>, really looks at all of software</a:t>
            </a:r>
          </a:p>
          <a:p>
            <a:r>
              <a:rPr lang="en-US" dirty="0"/>
              <a:t>Emphasis placed on </a:t>
            </a:r>
            <a:r>
              <a:rPr lang="en-US" dirty="0">
                <a:solidFill>
                  <a:schemeClr val="accent3"/>
                </a:solidFill>
              </a:rPr>
              <a:t>making process rational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Coders need steps </a:t>
            </a:r>
            <a:r>
              <a:rPr lang="en-US" dirty="0"/>
              <a:t>from the waterfall model</a:t>
            </a:r>
          </a:p>
          <a:p>
            <a:pPr lvl="1"/>
            <a:r>
              <a:rPr lang="en-US" dirty="0"/>
              <a:t>These steps are </a:t>
            </a:r>
            <a:r>
              <a:rPr lang="en-US" dirty="0">
                <a:solidFill>
                  <a:schemeClr val="accent1"/>
                </a:solidFill>
              </a:rPr>
              <a:t>not what business cares about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Businesses are profit-making </a:t>
            </a:r>
            <a:r>
              <a:rPr lang="en-US" dirty="0"/>
              <a:t>ventures only</a:t>
            </a:r>
          </a:p>
          <a:p>
            <a:pPr lvl="1" algn="ctr">
              <a:buNone/>
            </a:pPr>
            <a:endParaRPr lang="en-US" sz="1200" dirty="0"/>
          </a:p>
          <a:p>
            <a:pPr algn="ctr">
              <a:buNone/>
            </a:pPr>
            <a:r>
              <a:rPr lang="en-US" sz="69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is NOT the goal!</a:t>
            </a:r>
          </a:p>
        </p:txBody>
      </p:sp>
    </p:spTree>
    <p:extLst>
      <p:ext uri="{BB962C8B-B14F-4D97-AF65-F5344CB8AC3E}">
        <p14:creationId xmlns:p14="http://schemas.microsoft.com/office/powerpoint/2010/main" val="41685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is NOT the Goal!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978" y="1656099"/>
            <a:ext cx="3883844" cy="5125701"/>
          </a:xfrm>
        </p:spPr>
      </p:pic>
    </p:spTree>
    <p:extLst>
      <p:ext uri="{BB962C8B-B14F-4D97-AF65-F5344CB8AC3E}">
        <p14:creationId xmlns:p14="http://schemas.microsoft.com/office/powerpoint/2010/main" val="30436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is NOT the Goal!</a:t>
            </a:r>
          </a:p>
        </p:txBody>
      </p:sp>
      <p:pic>
        <p:nvPicPr>
          <p:cNvPr id="2052" name="Picture 4" descr="https://upload.wikimedia.org/wikipedia/commons/9/91/EUR_100_obverse_%282002_issue%2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" r="-1"/>
          <a:stretch/>
        </p:blipFill>
        <p:spPr bwMode="auto">
          <a:xfrm>
            <a:off x="566928" y="1714500"/>
            <a:ext cx="8272272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4112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Models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More about Bob &amp; Joe…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Bob codes like		       </a:t>
            </a:r>
            <a:r>
              <a:rPr lang="en-US" dirty="0">
                <a:solidFill>
                  <a:schemeClr val="accent6"/>
                </a:solidFill>
              </a:rPr>
              <a:t>Joe paid attention &amp;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like he did in college	       </a:t>
            </a:r>
            <a:r>
              <a:rPr lang="en-US" dirty="0">
                <a:solidFill>
                  <a:schemeClr val="accent6"/>
                </a:solidFill>
              </a:rPr>
              <a:t>uses real lifecycle model</a:t>
            </a:r>
          </a:p>
        </p:txBody>
      </p:sp>
      <p:pic>
        <p:nvPicPr>
          <p:cNvPr id="2054" name="Picture 6" descr="C:\Documents and Settings\Matthew Hertz\Local Settings\Temporary Internet Files\Content.IE5\MLMBHWNQ\MPj040113500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" y="2202409"/>
            <a:ext cx="2504661" cy="3131591"/>
          </a:xfrm>
          <a:prstGeom prst="rect">
            <a:avLst/>
          </a:prstGeom>
          <a:noFill/>
        </p:spPr>
      </p:pic>
      <p:pic>
        <p:nvPicPr>
          <p:cNvPr id="2055" name="Picture 7" descr="C:\Documents and Settings\Matthew Hertz\Local Settings\Temporary Internet Files\Content.IE5\HLGVLDGF\MPj0402220000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09800"/>
            <a:ext cx="2081784" cy="3121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917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is NOT the Goal!</a:t>
            </a:r>
          </a:p>
        </p:txBody>
      </p:sp>
      <p:pic>
        <p:nvPicPr>
          <p:cNvPr id="4" name="Picture 4" descr="https://upload.wikimedia.org/wikipedia/commons/9/91/EUR_100_obverse_%282002_issue%29.jpg">
            <a:extLst>
              <a:ext uri="{FF2B5EF4-FFF2-40B4-BE49-F238E27FC236}">
                <a16:creationId xmlns:a16="http://schemas.microsoft.com/office/drawing/2014/main" id="{12294119-3989-9F42-A57D-7C1CCFB3C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1752600" y="1714500"/>
            <a:ext cx="70866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630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75817"/>
            <a:ext cx="6248400" cy="4223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576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75817"/>
            <a:ext cx="6248400" cy="4223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48000" y="1600200"/>
            <a:ext cx="5943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Time</a:t>
            </a:r>
            <a:r>
              <a:rPr lang="en-US" sz="29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 </a:t>
            </a:r>
            <a:endParaRPr lang="en-US" sz="29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182" y="3598039"/>
            <a:ext cx="104387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9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146652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75817"/>
            <a:ext cx="6248400" cy="4223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48000" y="1600200"/>
            <a:ext cx="5943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Time</a:t>
            </a:r>
            <a:r>
              <a:rPr lang="en-US" sz="29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 </a:t>
            </a:r>
            <a:r>
              <a:rPr lang="en-US" sz="2900" dirty="0">
                <a:latin typeface="+mn-lt"/>
              </a:rPr>
              <a:t>flows through </a:t>
            </a:r>
            <a:r>
              <a:rPr lang="en-US" sz="2900" dirty="0">
                <a:solidFill>
                  <a:schemeClr val="accent3"/>
                </a:solidFill>
                <a:latin typeface="+mn-lt"/>
              </a:rPr>
              <a:t>4 business phases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6019800" y="2138809"/>
            <a:ext cx="1447799" cy="68059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6019800" y="2138809"/>
            <a:ext cx="457199" cy="680592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</p:cNvCxnSpPr>
          <p:nvPr/>
        </p:nvCxnSpPr>
        <p:spPr>
          <a:xfrm flipH="1">
            <a:off x="4953054" y="2138809"/>
            <a:ext cx="1066746" cy="680593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</p:cNvCxnSpPr>
          <p:nvPr/>
        </p:nvCxnSpPr>
        <p:spPr>
          <a:xfrm flipH="1">
            <a:off x="4038654" y="2138809"/>
            <a:ext cx="1981146" cy="680593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2182" y="3598039"/>
            <a:ext cx="104387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9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Work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200373" y="2054113"/>
            <a:ext cx="1752600" cy="30480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3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75817"/>
            <a:ext cx="6248400" cy="4223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Box 61"/>
          <p:cNvSpPr txBox="1"/>
          <p:nvPr/>
        </p:nvSpPr>
        <p:spPr>
          <a:xfrm>
            <a:off x="242549" y="3598039"/>
            <a:ext cx="1543142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900" dirty="0">
              <a:solidFill>
                <a:schemeClr val="accent3"/>
              </a:solidFill>
              <a:latin typeface="+mn-lt"/>
            </a:endParaRPr>
          </a:p>
          <a:p>
            <a:pPr algn="ctr"/>
            <a:r>
              <a:rPr lang="en-US" sz="2900" dirty="0">
                <a:solidFill>
                  <a:schemeClr val="accent3"/>
                </a:solidFill>
                <a:latin typeface="+mn-lt"/>
              </a:rPr>
              <a:t>follows</a:t>
            </a:r>
            <a:br>
              <a:rPr lang="en-US" sz="2900" dirty="0">
                <a:solidFill>
                  <a:schemeClr val="accent3"/>
                </a:solidFill>
                <a:latin typeface="+mn-lt"/>
              </a:rPr>
            </a:br>
            <a:r>
              <a:rPr lang="en-US" sz="2900" dirty="0">
                <a:solidFill>
                  <a:schemeClr val="accent3"/>
                </a:solidFill>
                <a:latin typeface="+mn-lt"/>
              </a:rPr>
              <a:t>waterfall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48000" y="1600200"/>
            <a:ext cx="6096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Time</a:t>
            </a:r>
            <a:r>
              <a:rPr lang="en-US" sz="29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 </a:t>
            </a:r>
            <a:r>
              <a:rPr lang="en-US" sz="2900" dirty="0">
                <a:latin typeface="+mn-lt"/>
              </a:rPr>
              <a:t>flows through </a:t>
            </a:r>
            <a:r>
              <a:rPr lang="en-US" sz="2900" dirty="0">
                <a:solidFill>
                  <a:schemeClr val="accent3"/>
                </a:solidFill>
                <a:latin typeface="+mn-lt"/>
              </a:rPr>
              <a:t>4 business phases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2182" y="3598039"/>
            <a:ext cx="104387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9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Work</a:t>
            </a: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 flipV="1">
            <a:off x="1536058" y="3429000"/>
            <a:ext cx="368942" cy="43834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3"/>
          </p:cNvCxnSpPr>
          <p:nvPr/>
        </p:nvCxnSpPr>
        <p:spPr>
          <a:xfrm flipV="1">
            <a:off x="1536058" y="3581400"/>
            <a:ext cx="826142" cy="28594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3"/>
          </p:cNvCxnSpPr>
          <p:nvPr/>
        </p:nvCxnSpPr>
        <p:spPr>
          <a:xfrm>
            <a:off x="1536058" y="3867344"/>
            <a:ext cx="521342" cy="95056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3"/>
          </p:cNvCxnSpPr>
          <p:nvPr/>
        </p:nvCxnSpPr>
        <p:spPr>
          <a:xfrm>
            <a:off x="1536058" y="3867344"/>
            <a:ext cx="597542" cy="476056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3"/>
          </p:cNvCxnSpPr>
          <p:nvPr/>
        </p:nvCxnSpPr>
        <p:spPr>
          <a:xfrm>
            <a:off x="1536058" y="3867344"/>
            <a:ext cx="673742" cy="857056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5400000">
            <a:off x="-655827" y="4472415"/>
            <a:ext cx="1752600" cy="30480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19800" y="2138809"/>
            <a:ext cx="1447799" cy="68059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19800" y="2138809"/>
            <a:ext cx="457199" cy="680592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953054" y="2138809"/>
            <a:ext cx="1066746" cy="680593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038654" y="2138809"/>
            <a:ext cx="1981146" cy="680593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3200373" y="2054113"/>
            <a:ext cx="1752600" cy="30480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Inception Phase</a:t>
            </a:r>
          </a:p>
        </p:txBody>
      </p:sp>
      <p:sp>
        <p:nvSpPr>
          <p:cNvPr id="3502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382000" cy="4986337"/>
          </a:xfrm>
        </p:spPr>
        <p:txBody>
          <a:bodyPr>
            <a:normAutofit/>
          </a:bodyPr>
          <a:lstStyle/>
          <a:p>
            <a:r>
              <a:rPr lang="en-US" dirty="0"/>
              <a:t>Determine </a:t>
            </a:r>
            <a:r>
              <a:rPr lang="en-US" dirty="0">
                <a:solidFill>
                  <a:schemeClr val="accent3"/>
                </a:solidFill>
              </a:rPr>
              <a:t>if project should be undertaken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Can we complete project </a:t>
            </a:r>
            <a:r>
              <a:rPr lang="en-US" dirty="0"/>
              <a:t>within acceptable timeline?</a:t>
            </a:r>
          </a:p>
          <a:p>
            <a:pPr lvl="1"/>
            <a:r>
              <a:rPr lang="en-US" dirty="0"/>
              <a:t>Does the </a:t>
            </a:r>
            <a:r>
              <a:rPr lang="en-US" dirty="0">
                <a:solidFill>
                  <a:schemeClr val="accent1"/>
                </a:solidFill>
              </a:rPr>
              <a:t>business model make sense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chemeClr val="accent3"/>
                </a:solidFill>
              </a:rPr>
              <a:t>Possible risks </a:t>
            </a:r>
            <a:r>
              <a:rPr lang="en-US" dirty="0"/>
              <a:t>are examined &amp; evaluated</a:t>
            </a:r>
          </a:p>
          <a:p>
            <a:pPr lvl="1"/>
            <a:r>
              <a:rPr lang="en-US" dirty="0"/>
              <a:t>Risks can be </a:t>
            </a:r>
            <a:r>
              <a:rPr lang="en-US" dirty="0">
                <a:solidFill>
                  <a:schemeClr val="accent1"/>
                </a:solidFill>
              </a:rPr>
              <a:t>technical, architectural, or engineering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Risk mitigation approaches </a:t>
            </a:r>
            <a:r>
              <a:rPr lang="en-US" dirty="0"/>
              <a:t>are investigated</a:t>
            </a:r>
          </a:p>
          <a:p>
            <a:r>
              <a:rPr lang="en-US" dirty="0"/>
              <a:t>Learn options by </a:t>
            </a:r>
            <a:r>
              <a:rPr lang="en-US" dirty="0">
                <a:solidFill>
                  <a:srgbClr val="C32D2E"/>
                </a:solidFill>
              </a:rPr>
              <a:t>implementing </a:t>
            </a:r>
            <a:r>
              <a:rPr lang="en-US" b="1" dirty="0">
                <a:solidFill>
                  <a:srgbClr val="C32D2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proofs-of-concept</a:t>
            </a:r>
            <a:endParaRPr lang="en-US" dirty="0">
              <a:solidFill>
                <a:srgbClr val="C32D2E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Develop feel for environment </a:t>
            </a:r>
            <a:r>
              <a:rPr lang="en-US" dirty="0"/>
              <a:t>during this time</a:t>
            </a:r>
          </a:p>
        </p:txBody>
      </p:sp>
    </p:spTree>
    <p:extLst>
      <p:ext uri="{BB962C8B-B14F-4D97-AF65-F5344CB8AC3E}">
        <p14:creationId xmlns:p14="http://schemas.microsoft.com/office/powerpoint/2010/main" val="94601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Inception Phase</a:t>
            </a:r>
          </a:p>
        </p:txBody>
      </p:sp>
      <p:sp>
        <p:nvSpPr>
          <p:cNvPr id="3502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382000" cy="49863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Determine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if project should be undertaken</a:t>
            </a:r>
          </a:p>
          <a:p>
            <a:pPr lvl="1"/>
            <a:r>
              <a:rPr lang="en-US" dirty="0">
                <a:solidFill>
                  <a:schemeClr val="accent1">
                    <a:alpha val="15000"/>
                  </a:schemeClr>
                </a:solidFill>
              </a:rPr>
              <a:t>Can we complete project </a:t>
            </a:r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within acceptable timeline?</a:t>
            </a:r>
          </a:p>
          <a:p>
            <a:pPr lvl="1"/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Does the </a:t>
            </a:r>
            <a:r>
              <a:rPr lang="en-US" dirty="0">
                <a:solidFill>
                  <a:schemeClr val="accent1">
                    <a:alpha val="15000"/>
                  </a:schemeClr>
                </a:solidFill>
              </a:rPr>
              <a:t>business model make sense</a:t>
            </a:r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accent3"/>
                </a:solidFill>
              </a:rPr>
              <a:t>Possible risks </a:t>
            </a:r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are examined &amp; evaluated</a:t>
            </a:r>
          </a:p>
          <a:p>
            <a:pPr lvl="1"/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Risks can be </a:t>
            </a:r>
            <a:r>
              <a:rPr lang="en-US" dirty="0">
                <a:solidFill>
                  <a:schemeClr val="accent1">
                    <a:alpha val="15000"/>
                  </a:schemeClr>
                </a:solidFill>
              </a:rPr>
              <a:t>technical, architectural, or engineering</a:t>
            </a:r>
          </a:p>
          <a:p>
            <a:pPr lvl="1"/>
            <a:r>
              <a:rPr lang="en-US" dirty="0">
                <a:solidFill>
                  <a:schemeClr val="accent1">
                    <a:alpha val="15000"/>
                  </a:schemeClr>
                </a:solidFill>
              </a:rPr>
              <a:t>Risk mitigation approaches </a:t>
            </a:r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are investigated</a:t>
            </a:r>
          </a:p>
          <a:p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Learn options by </a:t>
            </a:r>
            <a:r>
              <a:rPr lang="en-US" dirty="0">
                <a:solidFill>
                  <a:srgbClr val="C32D2E"/>
                </a:solidFill>
              </a:rPr>
              <a:t>implementing </a:t>
            </a:r>
            <a:r>
              <a:rPr lang="en-US" b="1" dirty="0">
                <a:solidFill>
                  <a:srgbClr val="C32D2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proofs-of-concept</a:t>
            </a:r>
            <a:endParaRPr lang="en-US" dirty="0">
              <a:solidFill>
                <a:srgbClr val="C32D2E"/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alpha val="15000"/>
                  </a:schemeClr>
                </a:solidFill>
              </a:rPr>
              <a:t>Develop feel for environment </a:t>
            </a:r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during this time</a:t>
            </a:r>
          </a:p>
        </p:txBody>
      </p:sp>
    </p:spTree>
    <p:extLst>
      <p:ext uri="{BB962C8B-B14F-4D97-AF65-F5344CB8AC3E}">
        <p14:creationId xmlns:p14="http://schemas.microsoft.com/office/powerpoint/2010/main" val="5041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Elaboration Phase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Refine work </a:t>
            </a:r>
            <a:r>
              <a:rPr lang="en-US" dirty="0"/>
              <a:t>from inception phase</a:t>
            </a:r>
          </a:p>
          <a:p>
            <a:pPr lvl="1"/>
            <a:r>
              <a:rPr lang="en-US" dirty="0"/>
              <a:t>Requirements are </a:t>
            </a:r>
            <a:r>
              <a:rPr lang="en-US" dirty="0">
                <a:solidFill>
                  <a:schemeClr val="accent1"/>
                </a:solidFill>
              </a:rPr>
              <a:t>clarified and expanded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Analysis performed </a:t>
            </a:r>
            <a:r>
              <a:rPr lang="en-US" dirty="0"/>
              <a:t>in any detail</a:t>
            </a:r>
          </a:p>
          <a:p>
            <a:pPr lvl="1"/>
            <a:r>
              <a:rPr lang="en-US" dirty="0"/>
              <a:t>Create the </a:t>
            </a:r>
            <a:r>
              <a:rPr lang="en-US" dirty="0">
                <a:solidFill>
                  <a:schemeClr val="accent1"/>
                </a:solidFill>
              </a:rPr>
              <a:t>design documents</a:t>
            </a:r>
          </a:p>
          <a:p>
            <a:r>
              <a:rPr lang="en-US" dirty="0">
                <a:solidFill>
                  <a:schemeClr val="accent3"/>
                </a:solidFill>
              </a:rPr>
              <a:t>Elaborates &amp; enhances </a:t>
            </a:r>
            <a:r>
              <a:rPr lang="en-US" dirty="0"/>
              <a:t>inception phase’s work</a:t>
            </a:r>
          </a:p>
          <a:p>
            <a:pPr lvl="1"/>
            <a:r>
              <a:rPr lang="en-US" dirty="0"/>
              <a:t>At end of phase, </a:t>
            </a:r>
            <a:r>
              <a:rPr lang="en-US" dirty="0">
                <a:solidFill>
                  <a:schemeClr val="accent1"/>
                </a:solidFill>
              </a:rPr>
              <a:t>suits will disappear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Workload becomes domain of geeks</a:t>
            </a:r>
            <a:r>
              <a:rPr lang="en-US" dirty="0"/>
              <a:t> after phase</a:t>
            </a:r>
          </a:p>
        </p:txBody>
      </p:sp>
    </p:spTree>
    <p:extLst>
      <p:ext uri="{BB962C8B-B14F-4D97-AF65-F5344CB8AC3E}">
        <p14:creationId xmlns:p14="http://schemas.microsoft.com/office/powerpoint/2010/main" val="173406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Elaboration Phase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Refine work </a:t>
            </a:r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from inception phase</a:t>
            </a:r>
          </a:p>
          <a:p>
            <a:pPr lvl="1"/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Requirements are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alpha val="15000"/>
                  </a:schemeClr>
                </a:solidFill>
              </a:rPr>
              <a:t>clarified and expanded</a:t>
            </a:r>
          </a:p>
          <a:p>
            <a:pPr lvl="1"/>
            <a:r>
              <a:rPr lang="en-US" dirty="0">
                <a:solidFill>
                  <a:schemeClr val="accent1">
                    <a:alpha val="15000"/>
                  </a:schemeClr>
                </a:solidFill>
              </a:rPr>
              <a:t>Analysis performed </a:t>
            </a:r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in any detail</a:t>
            </a:r>
          </a:p>
          <a:p>
            <a:pPr lvl="1"/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Create the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alpha val="15000"/>
                  </a:schemeClr>
                </a:solidFill>
              </a:rPr>
              <a:t>design documents</a:t>
            </a:r>
          </a:p>
          <a:p>
            <a:r>
              <a:rPr lang="en-US" dirty="0">
                <a:solidFill>
                  <a:schemeClr val="accent3"/>
                </a:solidFill>
              </a:rPr>
              <a:t>Elaborates &amp; enhances </a:t>
            </a:r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inception phase’s work</a:t>
            </a:r>
          </a:p>
          <a:p>
            <a:pPr lvl="1"/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At end of phase, </a:t>
            </a:r>
            <a:r>
              <a:rPr lang="en-US" dirty="0">
                <a:solidFill>
                  <a:schemeClr val="accent1">
                    <a:alpha val="15000"/>
                  </a:schemeClr>
                </a:solidFill>
              </a:rPr>
              <a:t>suits will disappear</a:t>
            </a:r>
          </a:p>
          <a:p>
            <a:pPr lvl="1"/>
            <a:r>
              <a:rPr lang="en-US" dirty="0">
                <a:solidFill>
                  <a:schemeClr val="accent1">
                    <a:alpha val="15000"/>
                  </a:schemeClr>
                </a:solidFill>
              </a:rPr>
              <a:t>Workload becomes domain of geeks </a:t>
            </a:r>
            <a:r>
              <a:rPr lang="en-US" dirty="0">
                <a:solidFill>
                  <a:schemeClr val="tx1">
                    <a:alpha val="15000"/>
                  </a:schemeClr>
                </a:solidFill>
              </a:rPr>
              <a:t>after phase</a:t>
            </a:r>
          </a:p>
        </p:txBody>
      </p:sp>
    </p:spTree>
    <p:extLst>
      <p:ext uri="{BB962C8B-B14F-4D97-AF65-F5344CB8AC3E}">
        <p14:creationId xmlns:p14="http://schemas.microsoft.com/office/powerpoint/2010/main" val="2088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 &amp; Transition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Construction phase </a:t>
            </a:r>
            <a:r>
              <a:rPr lang="en-US" dirty="0">
                <a:solidFill>
                  <a:schemeClr val="accent3"/>
                </a:solidFill>
              </a:rPr>
              <a:t>performed by the techies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Midpoint when α software</a:t>
            </a:r>
            <a:r>
              <a:rPr lang="en-US" dirty="0"/>
              <a:t> is ready for viewing</a:t>
            </a:r>
          </a:p>
          <a:p>
            <a:pPr lvl="1"/>
            <a:r>
              <a:rPr lang="en-US" dirty="0"/>
              <a:t>Often larger </a:t>
            </a:r>
            <a:r>
              <a:rPr lang="en-US" dirty="0">
                <a:solidFill>
                  <a:schemeClr val="accent1"/>
                </a:solidFill>
              </a:rPr>
              <a:t>release of </a:t>
            </a:r>
            <a:r>
              <a:rPr lang="el-GR" dirty="0">
                <a:solidFill>
                  <a:schemeClr val="accent1"/>
                </a:solidFill>
                <a:cs typeface="Arial" charset="0"/>
              </a:rPr>
              <a:t>β</a:t>
            </a:r>
            <a:r>
              <a:rPr lang="en-US" dirty="0">
                <a:solidFill>
                  <a:schemeClr val="accent1"/>
                </a:solidFill>
                <a:cs typeface="Arial" charset="0"/>
              </a:rPr>
              <a:t> version at end</a:t>
            </a:r>
          </a:p>
          <a:p>
            <a:r>
              <a:rPr lang="en-US" dirty="0">
                <a:solidFill>
                  <a:schemeClr val="accent3"/>
                </a:solidFill>
              </a:rPr>
              <a:t>Transition phase moves software </a:t>
            </a:r>
            <a:r>
              <a:rPr lang="en-US" dirty="0"/>
              <a:t>to clients</a:t>
            </a:r>
          </a:p>
          <a:p>
            <a:pPr lvl="1"/>
            <a:r>
              <a:rPr lang="en-US" dirty="0"/>
              <a:t>Results from </a:t>
            </a:r>
            <a:r>
              <a:rPr lang="el-GR" dirty="0">
                <a:solidFill>
                  <a:schemeClr val="accent1"/>
                </a:solidFill>
                <a:cs typeface="Arial" charset="0"/>
              </a:rPr>
              <a:t>β </a:t>
            </a:r>
            <a:r>
              <a:rPr lang="en-US" dirty="0">
                <a:solidFill>
                  <a:schemeClr val="accent1"/>
                </a:solidFill>
              </a:rPr>
              <a:t>tests drive this phase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Ends with project release </a:t>
            </a:r>
            <a:r>
              <a:rPr lang="en-US" dirty="0"/>
              <a:t>&amp; start of maintenance</a:t>
            </a:r>
          </a:p>
        </p:txBody>
      </p:sp>
    </p:spTree>
    <p:extLst>
      <p:ext uri="{BB962C8B-B14F-4D97-AF65-F5344CB8AC3E}">
        <p14:creationId xmlns:p14="http://schemas.microsoft.com/office/powerpoint/2010/main" val="6431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Models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Both look over notes </a:t>
            </a:r>
            <a:r>
              <a:rPr lang="en-US" dirty="0"/>
              <a:t>handed by project executive</a:t>
            </a:r>
          </a:p>
          <a:p>
            <a:r>
              <a:rPr lang="en-US" dirty="0"/>
              <a:t>Bob then </a:t>
            </a:r>
            <a:r>
              <a:rPr lang="en-US" dirty="0">
                <a:solidFill>
                  <a:srgbClr val="637F26"/>
                </a:solidFill>
              </a:rPr>
              <a:t>writes test cases then starts </a:t>
            </a:r>
            <a:r>
              <a:rPr lang="en-US" dirty="0" smtClean="0">
                <a:solidFill>
                  <a:srgbClr val="637F26"/>
                </a:solidFill>
              </a:rPr>
              <a:t>coding</a:t>
            </a:r>
          </a:p>
          <a:p>
            <a:pPr lvl="1"/>
            <a:r>
              <a:rPr lang="en-US" dirty="0" smtClean="0">
                <a:solidFill>
                  <a:srgbClr val="637F26"/>
                </a:solidFill>
              </a:rPr>
              <a:t>Avoids wasting time </a:t>
            </a:r>
            <a:r>
              <a:rPr lang="en-US" dirty="0" smtClean="0"/>
              <a:t>&amp; already has client's notes</a:t>
            </a:r>
            <a:endParaRPr lang="en-US" dirty="0">
              <a:solidFill>
                <a:srgbClr val="637F26"/>
              </a:solidFill>
            </a:endParaRPr>
          </a:p>
          <a:p>
            <a:r>
              <a:rPr lang="en-US" dirty="0"/>
              <a:t>Joe </a:t>
            </a:r>
            <a:r>
              <a:rPr lang="en-US" dirty="0" smtClean="0"/>
              <a:t>"restarts" by </a:t>
            </a:r>
            <a:r>
              <a:rPr lang="en-US" dirty="0" smtClean="0">
                <a:solidFill>
                  <a:schemeClr val="accent6"/>
                </a:solidFill>
              </a:rPr>
              <a:t>meeting with client to find needs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Adds entertainment &amp; dining costs </a:t>
            </a:r>
            <a:r>
              <a:rPr lang="en-US" dirty="0"/>
              <a:t>to get clients to show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90600" y="4261104"/>
          <a:ext cx="7315200" cy="1483360"/>
        </p:xfrm>
        <a:graphic>
          <a:graphicData uri="http://schemas.openxmlformats.org/drawingml/2006/table">
            <a:tbl>
              <a:tblPr firstRow="1" lastRow="1" bandRow="1" bandCol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%Complete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 (in $)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49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Waterfall  vs. RUP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200400" cy="482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916"/>
          <a:stretch/>
        </p:blipFill>
        <p:spPr>
          <a:xfrm>
            <a:off x="4421855" y="1981200"/>
            <a:ext cx="4722145" cy="390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Iterative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257800"/>
          </a:xfrm>
        </p:spPr>
        <p:txBody>
          <a:bodyPr>
            <a:noAutofit/>
          </a:bodyPr>
          <a:lstStyle/>
          <a:p>
            <a:r>
              <a:rPr lang="en-US" dirty="0"/>
              <a:t>Improves waterfall by </a:t>
            </a:r>
            <a:r>
              <a:rPr lang="en-US" dirty="0">
                <a:solidFill>
                  <a:schemeClr val="accent3"/>
                </a:solidFill>
              </a:rPr>
              <a:t>working incrementally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Select most </a:t>
            </a:r>
            <a:r>
              <a:rPr lang="en-US" dirty="0">
                <a:solidFill>
                  <a:schemeClr val="accent1"/>
                </a:solidFill>
              </a:rPr>
              <a:t>important piece </a:t>
            </a:r>
            <a:r>
              <a:rPr lang="en-US" dirty="0" smtClean="0"/>
              <a:t>needed at this moment</a:t>
            </a:r>
            <a:endParaRPr lang="en-US" dirty="0"/>
          </a:p>
          <a:p>
            <a:pPr lvl="1"/>
            <a:r>
              <a:rPr lang="en-US" dirty="0" smtClean="0"/>
              <a:t>Follow complete </a:t>
            </a:r>
            <a:r>
              <a:rPr lang="en-US" dirty="0" smtClean="0">
                <a:solidFill>
                  <a:schemeClr val="accent1"/>
                </a:solidFill>
              </a:rPr>
              <a:t>waterfall to develop </a:t>
            </a:r>
            <a:r>
              <a:rPr lang="en-US" b="1" u="sng" dirty="0">
                <a:solidFill>
                  <a:schemeClr val="accent1"/>
                </a:solidFill>
              </a:rPr>
              <a:t>that </a:t>
            </a:r>
            <a:r>
              <a:rPr lang="en-US" b="1" u="sng" dirty="0" smtClean="0">
                <a:solidFill>
                  <a:schemeClr val="accent1"/>
                </a:solidFill>
              </a:rPr>
              <a:t>ONE piece</a:t>
            </a:r>
            <a:endParaRPr lang="en-US" b="1" u="sng" dirty="0">
              <a:solidFill>
                <a:schemeClr val="accent1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Select new </a:t>
            </a:r>
            <a:r>
              <a:rPr lang="en-US" dirty="0">
                <a:solidFill>
                  <a:schemeClr val="accent1"/>
                </a:solidFill>
              </a:rPr>
              <a:t>most important piece </a:t>
            </a:r>
            <a:r>
              <a:rPr lang="en-US" dirty="0" smtClean="0"/>
              <a:t>in new system</a:t>
            </a:r>
            <a:endParaRPr lang="en-US" dirty="0"/>
          </a:p>
          <a:p>
            <a:pPr lvl="1"/>
            <a:r>
              <a:rPr lang="en-US" dirty="0" smtClean="0"/>
              <a:t>This approach also </a:t>
            </a:r>
            <a:r>
              <a:rPr lang="en-US" dirty="0"/>
              <a:t>called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stepwise refinement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lvl="8"/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Parallel development okay </a:t>
            </a:r>
            <a:r>
              <a:rPr lang="en-US" dirty="0" smtClean="0"/>
              <a:t>if multiple groups exist</a:t>
            </a:r>
          </a:p>
          <a:p>
            <a:pPr lvl="1"/>
            <a:r>
              <a:rPr lang="en-US" dirty="0" smtClean="0"/>
              <a:t>Pieces </a:t>
            </a:r>
            <a:r>
              <a:rPr lang="en-US" dirty="0"/>
              <a:t>integrated </a:t>
            </a:r>
            <a:r>
              <a:rPr lang="en-US" dirty="0">
                <a:solidFill>
                  <a:schemeClr val="accent1"/>
                </a:solidFill>
              </a:rPr>
              <a:t>(merged) as </a:t>
            </a:r>
            <a:r>
              <a:rPr lang="en-US" dirty="0" smtClean="0">
                <a:solidFill>
                  <a:schemeClr val="accent1"/>
                </a:solidFill>
              </a:rPr>
              <a:t>each is completed</a:t>
            </a:r>
          </a:p>
          <a:p>
            <a:pPr lvl="8"/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Quick reactions &amp; less duplication </a:t>
            </a:r>
            <a:r>
              <a:rPr lang="en-US" dirty="0"/>
              <a:t>goal of approach</a:t>
            </a:r>
          </a:p>
          <a:p>
            <a:pPr lvl="1"/>
            <a:r>
              <a:rPr lang="en-US" dirty="0"/>
              <a:t>But can increase costs: </a:t>
            </a:r>
            <a:r>
              <a:rPr lang="en-US" dirty="0" smtClean="0">
                <a:solidFill>
                  <a:schemeClr val="accent1"/>
                </a:solidFill>
              </a:rPr>
              <a:t>more regression testing needed</a:t>
            </a:r>
          </a:p>
        </p:txBody>
      </p:sp>
    </p:spTree>
    <p:extLst>
      <p:ext uri="{BB962C8B-B14F-4D97-AF65-F5344CB8AC3E}">
        <p14:creationId xmlns:p14="http://schemas.microsoft.com/office/powerpoint/2010/main" val="7684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Waterfall  vs. Iterative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200400" cy="482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42702"/>
            <a:ext cx="5030419" cy="334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Grows out of iterative </a:t>
            </a:r>
            <a:r>
              <a:rPr lang="en-US" dirty="0" smtClean="0"/>
              <a:t>development processes</a:t>
            </a:r>
            <a:endParaRPr lang="en-US" dirty="0"/>
          </a:p>
          <a:p>
            <a:pPr lvl="1"/>
            <a:r>
              <a:rPr lang="en-US" dirty="0"/>
              <a:t>Assumes that the </a:t>
            </a:r>
            <a:r>
              <a:rPr lang="en-US" dirty="0">
                <a:solidFill>
                  <a:schemeClr val="accent1"/>
                </a:solidFill>
              </a:rPr>
              <a:t>changes inevitable &amp; unpredictable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Planning irrational</a:t>
            </a:r>
            <a:r>
              <a:rPr lang="en-US" dirty="0"/>
              <a:t>: only immediate future knowable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Series of short </a:t>
            </a:r>
            <a:r>
              <a:rPr lang="en-US" i="1" dirty="0">
                <a:solidFill>
                  <a:schemeClr val="accent3"/>
                </a:solidFill>
              </a:rPr>
              <a:t>sprints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replaces entire waterfall model</a:t>
            </a:r>
          </a:p>
          <a:p>
            <a:pPr lvl="1"/>
            <a:r>
              <a:rPr lang="en-US" dirty="0"/>
              <a:t>Think about the project &amp; </a:t>
            </a:r>
            <a:r>
              <a:rPr lang="en-US" dirty="0">
                <a:solidFill>
                  <a:schemeClr val="accent1"/>
                </a:solidFill>
              </a:rPr>
              <a:t>select most important tasks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Write acceptance tests </a:t>
            </a:r>
            <a:r>
              <a:rPr lang="en-US" dirty="0"/>
              <a:t>to know when tasks complete</a:t>
            </a:r>
          </a:p>
          <a:p>
            <a:pPr lvl="1"/>
            <a:r>
              <a:rPr lang="en-US" dirty="0"/>
              <a:t>Do just enough </a:t>
            </a:r>
            <a:r>
              <a:rPr lang="en-US" dirty="0">
                <a:solidFill>
                  <a:schemeClr val="accent1"/>
                </a:solidFill>
              </a:rPr>
              <a:t>coding to pass tests (&amp; unit tests)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Design </a:t>
            </a:r>
            <a:r>
              <a:rPr lang="en-US" i="1" dirty="0">
                <a:solidFill>
                  <a:schemeClr val="accent1"/>
                </a:solidFill>
              </a:rPr>
              <a:t>emerges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by as code adjusted (refactored)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Development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/>
              <a:t>Not engineers, but coders: </a:t>
            </a:r>
            <a:r>
              <a:rPr lang="en-US" dirty="0">
                <a:solidFill>
                  <a:schemeClr val="accent3"/>
                </a:solidFill>
              </a:rPr>
              <a:t>do what comes naturally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0" y="3683000"/>
            <a:ext cx="8250899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Development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/>
              <a:t>Not engineers, but coders: </a:t>
            </a:r>
            <a:r>
              <a:rPr lang="en-US" dirty="0">
                <a:solidFill>
                  <a:schemeClr val="accent3"/>
                </a:solidFill>
              </a:rPr>
              <a:t>do what comes naturally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Other options too difficult</a:t>
            </a:r>
            <a:r>
              <a:rPr lang="en-US" dirty="0"/>
              <a:t>, so let’s give up entirely!</a:t>
            </a:r>
          </a:p>
          <a:p>
            <a:pPr lvl="1"/>
            <a:r>
              <a:rPr lang="en-US" dirty="0"/>
              <a:t>Not always the best idea, </a:t>
            </a:r>
            <a:r>
              <a:rPr lang="en-US" b="1" dirty="0">
                <a:solidFill>
                  <a:schemeClr val="accent1"/>
                </a:solidFill>
              </a:rPr>
              <a:t>but since we sucked before</a:t>
            </a:r>
            <a:r>
              <a:rPr lang="mr-IN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Development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/>
          <a:lstStyle/>
          <a:p>
            <a:r>
              <a:rPr lang="en-US" dirty="0"/>
              <a:t>Not engineers, but coders: </a:t>
            </a:r>
            <a:r>
              <a:rPr lang="en-US" dirty="0">
                <a:solidFill>
                  <a:schemeClr val="accent3"/>
                </a:solidFill>
              </a:rPr>
              <a:t>do what comes naturally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Other options too difficult</a:t>
            </a:r>
            <a:r>
              <a:rPr lang="en-US" dirty="0"/>
              <a:t>, so let’s give up entirely!</a:t>
            </a:r>
          </a:p>
          <a:p>
            <a:pPr lvl="1"/>
            <a:r>
              <a:rPr lang="en-US" dirty="0"/>
              <a:t>Not always the best idea, </a:t>
            </a:r>
            <a:r>
              <a:rPr lang="en-US" b="1" dirty="0">
                <a:solidFill>
                  <a:schemeClr val="accent1"/>
                </a:solidFill>
              </a:rPr>
              <a:t>but since we sucked before</a:t>
            </a:r>
            <a:r>
              <a:rPr lang="mr-IN" b="1" dirty="0">
                <a:solidFill>
                  <a:schemeClr val="accent1"/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00199"/>
              </p:ext>
            </p:extLst>
          </p:nvPr>
        </p:nvGraphicFramePr>
        <p:xfrm>
          <a:off x="801624" y="3048000"/>
          <a:ext cx="7540752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574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Manifesto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673"/>
            <a:ext cx="8610600" cy="4886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[U]</a:t>
            </a:r>
            <a:r>
              <a:rPr lang="en-US" dirty="0" err="1">
                <a:solidFill>
                  <a:schemeClr val="accent1"/>
                </a:solidFill>
              </a:rPr>
              <a:t>ncovering</a:t>
            </a:r>
            <a:r>
              <a:rPr lang="en-US" dirty="0">
                <a:solidFill>
                  <a:schemeClr val="accent1"/>
                </a:solidFill>
              </a:rPr>
              <a:t> better ways of developing software...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[W]e have come to value: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Individuals and interactions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processes and tools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Working software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comprehensive documentation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Customer collaboration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contract negotiation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Responding to change </a:t>
            </a:r>
            <a:r>
              <a:rPr lang="en-US" dirty="0"/>
              <a:t>over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following a plan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/>
              <a:t>[T]here is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value in the item on the right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we value the items on the left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2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Deliver valuable software </a:t>
            </a:r>
            <a:r>
              <a:rPr lang="en-US" dirty="0"/>
              <a:t>early and often</a:t>
            </a:r>
          </a:p>
          <a:p>
            <a:pPr marL="365760" lvl="1" indent="0">
              <a:buNone/>
            </a:pPr>
            <a:r>
              <a:rPr lang="en-US" dirty="0"/>
              <a:t>	Each time a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sprint ends: release running program</a:t>
            </a:r>
          </a:p>
          <a:p>
            <a:pPr marL="365760" lvl="1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	Keep sprints short</a:t>
            </a:r>
            <a:r>
              <a:rPr lang="en-US" dirty="0"/>
              <a:t>: 2 </a:t>
            </a:r>
            <a:r>
              <a:rPr lang="mr-IN" dirty="0"/>
              <a:t>–</a:t>
            </a:r>
            <a:r>
              <a:rPr lang="en-US" dirty="0"/>
              <a:t> 6 weeks standard practice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Welcome </a:t>
            </a:r>
            <a:r>
              <a:rPr lang="en-US" dirty="0">
                <a:solidFill>
                  <a:schemeClr val="accent3"/>
                </a:solidFill>
              </a:rPr>
              <a:t>changing requirements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Even late </a:t>
            </a:r>
            <a:r>
              <a:rPr lang="en-US" dirty="0"/>
              <a:t>in the development process</a:t>
            </a:r>
          </a:p>
          <a:p>
            <a:pPr marL="365760" lvl="1" indent="0">
              <a:buNone/>
            </a:pPr>
            <a:r>
              <a:rPr lang="en-US" dirty="0"/>
              <a:t>	Standardize on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simple, cheap requirement practice</a:t>
            </a:r>
          </a:p>
          <a:p>
            <a:pPr marL="365760" lvl="1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Few requirements per sprint</a:t>
            </a:r>
            <a:r>
              <a:rPr lang="en-US" dirty="0"/>
              <a:t>, since sprints short</a:t>
            </a:r>
          </a:p>
          <a:p>
            <a:pPr marL="365760" lvl="1" indent="0">
              <a:buNone/>
            </a:pPr>
            <a:r>
              <a:rPr lang="en-US" dirty="0"/>
              <a:t>	Keep &amp; update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backlog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of requirements for later</a:t>
            </a:r>
          </a:p>
        </p:txBody>
      </p:sp>
    </p:spTree>
    <p:extLst>
      <p:ext uri="{BB962C8B-B14F-4D97-AF65-F5344CB8AC3E}">
        <p14:creationId xmlns:p14="http://schemas.microsoft.com/office/powerpoint/2010/main" val="6318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r>
              <a:rPr lang="en-US" dirty="0"/>
              <a:t>Business people &amp; developers </a:t>
            </a:r>
            <a:r>
              <a:rPr lang="en-US" dirty="0">
                <a:solidFill>
                  <a:schemeClr val="accent3"/>
                </a:solidFill>
              </a:rPr>
              <a:t>must work together daily... </a:t>
            </a:r>
          </a:p>
          <a:p>
            <a:r>
              <a:rPr lang="en-US" dirty="0">
                <a:solidFill>
                  <a:schemeClr val="accent3"/>
                </a:solidFill>
              </a:rPr>
              <a:t>Build projects around motivated individuals</a:t>
            </a:r>
          </a:p>
          <a:p>
            <a:pPr lvl="1"/>
            <a:r>
              <a:rPr lang="en-US" dirty="0"/>
              <a:t>Give them the </a:t>
            </a:r>
            <a:r>
              <a:rPr lang="en-US" dirty="0">
                <a:solidFill>
                  <a:schemeClr val="accent1"/>
                </a:solidFill>
              </a:rPr>
              <a:t>environment and support they need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Trust them </a:t>
            </a:r>
            <a:r>
              <a:rPr lang="en-US" dirty="0"/>
              <a:t>to get the job done.</a:t>
            </a:r>
            <a:br>
              <a:rPr lang="en-US" dirty="0"/>
            </a:br>
            <a:r>
              <a:rPr lang="en-US" dirty="0"/>
              <a:t>	Within development team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embed product owner</a:t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	Eliminate other specializations</a:t>
            </a:r>
            <a:r>
              <a:rPr lang="en-US" baseline="30000" dirty="0">
                <a:solidFill>
                  <a:srgbClr val="7030A0"/>
                </a:solidFill>
              </a:rPr>
              <a:t>*</a:t>
            </a:r>
            <a:r>
              <a:rPr lang="en-US" dirty="0"/>
              <a:t> creating separations</a:t>
            </a:r>
            <a:br>
              <a:rPr lang="en-US" dirty="0"/>
            </a:br>
            <a:r>
              <a:rPr lang="en-US" dirty="0"/>
              <a:t>	Limit management &amp;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trust what coders do naturally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71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Models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Bob </a:t>
            </a:r>
            <a:r>
              <a:rPr lang="en-US" dirty="0">
                <a:solidFill>
                  <a:srgbClr val="637F26"/>
                </a:solidFill>
              </a:rPr>
              <a:t>often duplicates code</a:t>
            </a:r>
            <a:r>
              <a:rPr lang="en-US" dirty="0"/>
              <a:t>, but with minor tweaks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/>
              <a:t>Requires </a:t>
            </a:r>
            <a:r>
              <a:rPr lang="en-US" dirty="0">
                <a:solidFill>
                  <a:srgbClr val="637F26"/>
                </a:solidFill>
              </a:rPr>
              <a:t>expensive reworking &amp; slows progress</a:t>
            </a:r>
          </a:p>
          <a:p>
            <a:r>
              <a:rPr lang="en-US" dirty="0">
                <a:solidFill>
                  <a:schemeClr val="accent6"/>
                </a:solidFill>
              </a:rPr>
              <a:t>Joe creates design </a:t>
            </a:r>
            <a:r>
              <a:rPr lang="en-US" dirty="0"/>
              <a:t>minimizing code needed</a:t>
            </a:r>
          </a:p>
          <a:p>
            <a:pPr lvl="1"/>
            <a:r>
              <a:rPr lang="en-US" dirty="0"/>
              <a:t>Finds &amp; fixes </a:t>
            </a:r>
            <a:r>
              <a:rPr lang="en-US" dirty="0">
                <a:solidFill>
                  <a:schemeClr val="accent6"/>
                </a:solidFill>
              </a:rPr>
              <a:t>bugs in client’s requirements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90600" y="4165600"/>
          <a:ext cx="7315200" cy="1854200"/>
        </p:xfrm>
        <a:graphic>
          <a:graphicData uri="http://schemas.openxmlformats.org/drawingml/2006/table">
            <a:tbl>
              <a:tblPr firstRow="1" lastRow="1" bandRow="1" bandCol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%Complete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 (in $)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1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3"/>
                </a:solidFill>
              </a:rPr>
              <a:t>Communicate face-to-face</a:t>
            </a:r>
          </a:p>
          <a:p>
            <a:pPr marL="365760" lvl="1" indent="0">
              <a:buNone/>
            </a:pPr>
            <a:r>
              <a:rPr lang="en-US" dirty="0"/>
              <a:t>	Written over long weekend: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February 11-13, 2001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4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3"/>
                </a:solidFill>
              </a:rPr>
              <a:t>Communicate face-to-face</a:t>
            </a:r>
          </a:p>
          <a:p>
            <a:pPr marL="365760" lvl="1" indent="0">
              <a:buNone/>
            </a:pPr>
            <a:r>
              <a:rPr lang="en-US" dirty="0"/>
              <a:t>	Written over long weekend: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February 11-13, 2001</a:t>
            </a:r>
          </a:p>
          <a:p>
            <a:endParaRPr lang="en-US" dirty="0"/>
          </a:p>
        </p:txBody>
      </p:sp>
      <p:pic>
        <p:nvPicPr>
          <p:cNvPr id="5122" name="Picture 2" descr="ttp://www.the-leaky-cauldron.org/wp-content/uploads/assets/150603093916-harry-potter-2001-super-1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510" y="3200400"/>
            <a:ext cx="6087628" cy="342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13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3"/>
                </a:solidFill>
              </a:rPr>
              <a:t>Working software</a:t>
            </a:r>
            <a:r>
              <a:rPr lang="en-US" dirty="0"/>
              <a:t> is </a:t>
            </a:r>
            <a:r>
              <a:rPr lang="mr-IN" dirty="0"/>
              <a:t>…</a:t>
            </a:r>
            <a:r>
              <a:rPr lang="en-US" dirty="0"/>
              <a:t> primary measure of progress</a:t>
            </a:r>
          </a:p>
          <a:p>
            <a:pPr marL="365760" lvl="1" indent="0">
              <a:buNone/>
            </a:pPr>
            <a:r>
              <a:rPr lang="en-US" dirty="0"/>
              <a:t>	Rather a complete waterfall,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jumps into development</a:t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	Documentation not valued</a:t>
            </a:r>
            <a:r>
              <a:rPr lang="en-US" dirty="0"/>
              <a:t>: code is real deliverable</a:t>
            </a:r>
          </a:p>
          <a:p>
            <a:r>
              <a:rPr lang="en-US" dirty="0"/>
              <a:t>Agile processes </a:t>
            </a:r>
            <a:r>
              <a:rPr lang="en-US" dirty="0">
                <a:solidFill>
                  <a:schemeClr val="accent3"/>
                </a:solidFill>
              </a:rPr>
              <a:t>promote sustainable development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</a:rPr>
              <a:t>M]</a:t>
            </a:r>
            <a:r>
              <a:rPr lang="en-US" dirty="0" err="1">
                <a:solidFill>
                  <a:schemeClr val="accent1"/>
                </a:solidFill>
              </a:rPr>
              <a:t>aintain</a:t>
            </a:r>
            <a:r>
              <a:rPr lang="en-US" dirty="0">
                <a:solidFill>
                  <a:schemeClr val="accent1"/>
                </a:solidFill>
              </a:rPr>
              <a:t> a constant pace </a:t>
            </a:r>
            <a:r>
              <a:rPr lang="en-US" dirty="0"/>
              <a:t>indefinitely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 overtime at crunch time</a:t>
            </a:r>
          </a:p>
          <a:p>
            <a:r>
              <a:rPr lang="en-US" dirty="0"/>
              <a:t>Continuous attention to </a:t>
            </a:r>
            <a:br>
              <a:rPr lang="en-US" dirty="0"/>
            </a:br>
            <a:r>
              <a:rPr lang="en-US" dirty="0">
                <a:solidFill>
                  <a:schemeClr val="accent3"/>
                </a:solidFill>
              </a:rPr>
              <a:t>technical excellence &amp; good design </a:t>
            </a:r>
            <a:r>
              <a:rPr lang="en-US" dirty="0"/>
              <a:t>enhances agility</a:t>
            </a:r>
          </a:p>
          <a:p>
            <a:pPr marL="365760" lvl="1" indent="0">
              <a:buNone/>
            </a:pPr>
            <a:r>
              <a:rPr lang="en-US" dirty="0"/>
              <a:t>	Developers always able to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refactor code to improve it</a:t>
            </a:r>
          </a:p>
        </p:txBody>
      </p:sp>
    </p:spTree>
    <p:extLst>
      <p:ext uri="{BB962C8B-B14F-4D97-AF65-F5344CB8AC3E}">
        <p14:creationId xmlns:p14="http://schemas.microsoft.com/office/powerpoint/2010/main" val="211574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r>
              <a:rPr lang="en-US" dirty="0"/>
              <a:t>Simplicity -- </a:t>
            </a:r>
            <a:r>
              <a:rPr lang="en-US" dirty="0">
                <a:solidFill>
                  <a:schemeClr val="accent3"/>
                </a:solidFill>
              </a:rPr>
              <a:t>the art of maximizing the amount 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of work not done </a:t>
            </a:r>
            <a:r>
              <a:rPr lang="en-US" dirty="0"/>
              <a:t>-- is essential</a:t>
            </a:r>
          </a:p>
          <a:p>
            <a:pPr marL="365760" lvl="1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“</a:t>
            </a:r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Y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ou </a:t>
            </a:r>
            <a:r>
              <a:rPr lang="en-US" b="1" u="sng" dirty="0" err="1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in’t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4">
                    <a:lumMod val="75000"/>
                  </a:schemeClr>
                </a:solidFill>
              </a:rPr>
              <a:t>G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onna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eed </a:t>
            </a:r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t” </a:t>
            </a:r>
            <a:r>
              <a:rPr lang="en-US" dirty="0"/>
              <a:t>important to keep in mind</a:t>
            </a:r>
          </a:p>
          <a:p>
            <a:r>
              <a:rPr lang="en-US" dirty="0"/>
              <a:t>The best architectures, requirements, and designs emerge from </a:t>
            </a:r>
            <a:r>
              <a:rPr lang="en-US" dirty="0">
                <a:solidFill>
                  <a:schemeClr val="accent3"/>
                </a:solidFill>
              </a:rPr>
              <a:t>self-organizing teams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Democratic teams </a:t>
            </a:r>
            <a:r>
              <a:rPr lang="en-US" dirty="0"/>
              <a:t>(egoless coders) relied upon</a:t>
            </a:r>
          </a:p>
        </p:txBody>
      </p:sp>
    </p:spTree>
    <p:extLst>
      <p:ext uri="{BB962C8B-B14F-4D97-AF65-F5344CB8AC3E}">
        <p14:creationId xmlns:p14="http://schemas.microsoft.com/office/powerpoint/2010/main" val="14985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r>
              <a:rPr lang="en-US" dirty="0"/>
              <a:t>At regular intervals, the team reflects on how to become more effective, then tunes and adjusts its behavior accordingly</a:t>
            </a:r>
          </a:p>
          <a:p>
            <a:pPr marL="0" indent="0">
              <a:buNone/>
            </a:pPr>
            <a:r>
              <a:rPr lang="en-US" dirty="0"/>
              <a:t>	Velocity tracked &amp; used to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improve processes</a:t>
            </a:r>
            <a:endParaRPr lang="en-US" dirty="0">
              <a:solidFill>
                <a:schemeClr val="accent4">
                  <a:lumMod val="75000"/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[T]</a:t>
            </a:r>
            <a:r>
              <a:rPr lang="en-US" dirty="0" err="1"/>
              <a:t>eam</a:t>
            </a:r>
            <a:r>
              <a:rPr lang="en-US" dirty="0"/>
              <a:t> reflects then tunes and adjusts accordingly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	Most signatories ran consulting companies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48" y="2667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Principles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	Most signatories ran consulting companies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80" y="2261720"/>
            <a:ext cx="5894688" cy="44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Gather requirements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what I want</a:t>
            </a:r>
            <a:r>
              <a:rPr lang="mr-IN" dirty="0"/>
              <a:t>…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Okay, but it would be cool if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Select most important requirements </a:t>
            </a:r>
            <a:r>
              <a:rPr lang="en-US" dirty="0"/>
              <a:t>from backlog </a:t>
            </a:r>
          </a:p>
          <a:p>
            <a:pPr lvl="1"/>
            <a:r>
              <a:rPr lang="en-US" dirty="0"/>
              <a:t>Estimate implement time </a:t>
            </a:r>
            <a:r>
              <a:rPr lang="en-US" dirty="0" smtClean="0"/>
              <a:t>so </a:t>
            </a:r>
            <a:r>
              <a:rPr lang="en-US" dirty="0" smtClean="0">
                <a:solidFill>
                  <a:schemeClr val="accent1"/>
                </a:solidFill>
              </a:rPr>
              <a:t>amount chosen appropriate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Write </a:t>
            </a:r>
            <a:r>
              <a:rPr lang="en-US" dirty="0">
                <a:solidFill>
                  <a:schemeClr val="accent3"/>
                </a:solidFill>
              </a:rPr>
              <a:t>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better, but now I want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Repeat until customer happy</a:t>
            </a:r>
          </a:p>
        </p:txBody>
      </p:sp>
    </p:spTree>
    <p:extLst>
      <p:ext uri="{BB962C8B-B14F-4D97-AF65-F5344CB8AC3E}">
        <p14:creationId xmlns:p14="http://schemas.microsoft.com/office/powerpoint/2010/main" val="43527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Gather requirements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what I want</a:t>
            </a:r>
            <a:r>
              <a:rPr lang="mr-IN" dirty="0"/>
              <a:t>…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Okay, but it would be cool if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Select most important requirements </a:t>
            </a:r>
            <a:r>
              <a:rPr lang="en-US" dirty="0"/>
              <a:t>from backlog </a:t>
            </a:r>
          </a:p>
          <a:p>
            <a:pPr lvl="1"/>
            <a:r>
              <a:rPr lang="en-US" dirty="0"/>
              <a:t>Estimate implement time </a:t>
            </a:r>
            <a:r>
              <a:rPr lang="en-US" dirty="0" smtClean="0"/>
              <a:t>so </a:t>
            </a:r>
            <a:r>
              <a:rPr lang="en-US" dirty="0" smtClean="0">
                <a:solidFill>
                  <a:schemeClr val="accent1"/>
                </a:solidFill>
              </a:rPr>
              <a:t>amount chosen appropriate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Write </a:t>
            </a:r>
            <a:r>
              <a:rPr lang="en-US" dirty="0">
                <a:solidFill>
                  <a:schemeClr val="accent3"/>
                </a:solidFill>
              </a:rPr>
              <a:t>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better, but now I want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Repeat until customer happy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600200"/>
            <a:ext cx="8382000" cy="4114800"/>
          </a:xfrm>
          <a:prstGeom prst="rect">
            <a:avLst/>
          </a:prstGeom>
          <a:solidFill>
            <a:srgbClr val="E7DEC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ttp://media.nola.com/tv_impact/photo/michael-phelps-phelpsface-c62c5768324a22a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74175" y="1600200"/>
            <a:ext cx="417389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6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Gather requirements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what I want</a:t>
            </a:r>
            <a:r>
              <a:rPr lang="mr-IN" dirty="0"/>
              <a:t>…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chemeClr val="accent3"/>
                </a:solidFill>
              </a:rPr>
              <a:t>Write 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Okay, but it would be cool if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Select most important requirements </a:t>
            </a:r>
            <a:r>
              <a:rPr lang="en-US" dirty="0"/>
              <a:t>from backlog </a:t>
            </a:r>
          </a:p>
          <a:p>
            <a:pPr lvl="1"/>
            <a:r>
              <a:rPr lang="en-US" dirty="0"/>
              <a:t>Estimate implement time </a:t>
            </a:r>
            <a:r>
              <a:rPr lang="en-US" dirty="0" smtClean="0"/>
              <a:t>so </a:t>
            </a:r>
            <a:r>
              <a:rPr lang="en-US" dirty="0" smtClean="0">
                <a:solidFill>
                  <a:schemeClr val="accent1"/>
                </a:solidFill>
              </a:rPr>
              <a:t>amount chosen appropriate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Write </a:t>
            </a:r>
            <a:r>
              <a:rPr lang="en-US" dirty="0">
                <a:solidFill>
                  <a:schemeClr val="accent3"/>
                </a:solidFill>
              </a:rPr>
              <a:t>&amp; deliver code</a:t>
            </a:r>
          </a:p>
          <a:p>
            <a:pPr lvl="1"/>
            <a:r>
              <a:rPr lang="en-US" dirty="0"/>
              <a:t>Customer: “</a:t>
            </a:r>
            <a:r>
              <a:rPr lang="en-US" dirty="0">
                <a:latin typeface="Comic Sans MS" charset="0"/>
                <a:ea typeface="Comic Sans MS" charset="0"/>
                <a:cs typeface="Comic Sans MS" charset="0"/>
              </a:rPr>
              <a:t>This is better, but now I want</a:t>
            </a:r>
            <a:r>
              <a:rPr lang="mr-IN" dirty="0"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en-US" dirty="0"/>
              <a:t>”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Repeat until customer </a:t>
            </a:r>
            <a:r>
              <a:rPr lang="en-US" strike="sngStrike" dirty="0">
                <a:solidFill>
                  <a:schemeClr val="accent3"/>
                </a:solidFill>
              </a:rPr>
              <a:t>happy</a:t>
            </a:r>
            <a:r>
              <a:rPr lang="en-US" dirty="0">
                <a:solidFill>
                  <a:schemeClr val="accent3"/>
                </a:solidFill>
              </a:rPr>
              <a:t> satisfied</a:t>
            </a:r>
          </a:p>
        </p:txBody>
      </p:sp>
    </p:spTree>
    <p:extLst>
      <p:ext uri="{BB962C8B-B14F-4D97-AF65-F5344CB8AC3E}">
        <p14:creationId xmlns:p14="http://schemas.microsoft.com/office/powerpoint/2010/main" val="29570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Models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Bob works from scratch &amp;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does not reuse code</a:t>
            </a:r>
          </a:p>
          <a:p>
            <a:pPr lvl="1"/>
            <a:r>
              <a:rPr lang="en-US" dirty="0">
                <a:solidFill>
                  <a:srgbClr val="637F26"/>
                </a:solidFill>
              </a:rPr>
              <a:t>Lacks plan </a:t>
            </a:r>
            <a:r>
              <a:rPr lang="en-US" dirty="0"/>
              <a:t>to incorporate existing code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Joe expands design </a:t>
            </a:r>
            <a:r>
              <a:rPr lang="en-US" dirty="0"/>
              <a:t>to outline algorithms</a:t>
            </a:r>
          </a:p>
          <a:p>
            <a:pPr lvl="1"/>
            <a:r>
              <a:rPr lang="en-US" dirty="0"/>
              <a:t>Simple process </a:t>
            </a:r>
            <a:r>
              <a:rPr lang="en-US" dirty="0">
                <a:solidFill>
                  <a:schemeClr val="accent6"/>
                </a:solidFill>
              </a:rPr>
              <a:t>finds majority of errors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Merges classes &amp; simplify design </a:t>
            </a:r>
            <a:r>
              <a:rPr lang="en-US" dirty="0"/>
              <a:t>when possible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90600" y="4165600"/>
          <a:ext cx="7315200" cy="2225040"/>
        </p:xfrm>
        <a:graphic>
          <a:graphicData uri="http://schemas.openxmlformats.org/drawingml/2006/table">
            <a:tbl>
              <a:tblPr firstRow="1" lastRow="1" bandRow="1" bandCol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%Complete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 (in $)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98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Lecture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Find team of 4 or 5 </a:t>
            </a:r>
            <a:r>
              <a:rPr lang="en-US" dirty="0"/>
              <a:t>students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before </a:t>
            </a:r>
            <a:r>
              <a:rPr lang="en-US" b="1" dirty="0">
                <a:solidFill>
                  <a:srgbClr val="7030A0"/>
                </a:solidFill>
              </a:rPr>
              <a:t>Friday, Sept. 7</a:t>
            </a:r>
          </a:p>
          <a:p>
            <a:pPr lvl="1"/>
            <a:r>
              <a:rPr lang="en-US" dirty="0"/>
              <a:t>Can choose project, </a:t>
            </a:r>
            <a:r>
              <a:rPr lang="en-US" dirty="0">
                <a:solidFill>
                  <a:schemeClr val="accent1"/>
                </a:solidFill>
              </a:rPr>
              <a:t>but team must choose &amp; agree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Will have time in class </a:t>
            </a:r>
            <a:r>
              <a:rPr lang="en-US" dirty="0"/>
              <a:t>to get chance to meet others</a:t>
            </a:r>
          </a:p>
          <a:p>
            <a:pPr lvl="1"/>
            <a:r>
              <a:rPr lang="en-US" dirty="0"/>
              <a:t>If needed, </a:t>
            </a:r>
            <a:r>
              <a:rPr lang="en-US" dirty="0">
                <a:solidFill>
                  <a:schemeClr val="accent1"/>
                </a:solidFill>
              </a:rPr>
              <a:t>e-mail me by end of week &amp; I will assign team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Website includes more </a:t>
            </a:r>
            <a:r>
              <a:rPr lang="en-US" dirty="0"/>
              <a:t>project discussion &amp; links</a:t>
            </a:r>
          </a:p>
          <a:p>
            <a:pPr lvl="1"/>
            <a:r>
              <a:rPr lang="en-US" dirty="0"/>
              <a:t>Most important: </a:t>
            </a:r>
            <a:r>
              <a:rPr lang="en-US" dirty="0">
                <a:solidFill>
                  <a:schemeClr val="accent1"/>
                </a:solidFill>
              </a:rPr>
              <a:t>grading rubric used with each sprint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Resources in </a:t>
            </a:r>
            <a:r>
              <a:rPr lang="en-US" dirty="0" err="1">
                <a:solidFill>
                  <a:schemeClr val="accent1"/>
                </a:solidFill>
              </a:rPr>
              <a:t>Baldy</a:t>
            </a:r>
            <a:r>
              <a:rPr lang="en-US" dirty="0">
                <a:solidFill>
                  <a:schemeClr val="accent1"/>
                </a:solidFill>
              </a:rPr>
              <a:t> 19 </a:t>
            </a:r>
            <a:r>
              <a:rPr lang="en-US" dirty="0"/>
              <a:t>available for groups to use</a:t>
            </a:r>
          </a:p>
          <a:p>
            <a:pPr lvl="1"/>
            <a:r>
              <a:rPr lang="en-US" dirty="0"/>
              <a:t>Some (older) ideas for </a:t>
            </a:r>
            <a:r>
              <a:rPr lang="en-US" dirty="0">
                <a:solidFill>
                  <a:schemeClr val="accent1"/>
                </a:solidFill>
              </a:rPr>
              <a:t>projects your group could try</a:t>
            </a:r>
          </a:p>
        </p:txBody>
      </p:sp>
    </p:spTree>
    <p:extLst>
      <p:ext uri="{BB962C8B-B14F-4D97-AF65-F5344CB8AC3E}">
        <p14:creationId xmlns:p14="http://schemas.microsoft.com/office/powerpoint/2010/main" val="489191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Models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rgbClr val="637F26"/>
                </a:solidFill>
              </a:rPr>
              <a:t>Bob’s code is project-specific </a:t>
            </a:r>
            <a:r>
              <a:rPr lang="en-US" dirty="0"/>
              <a:t>&amp; cannot be reused</a:t>
            </a:r>
          </a:p>
          <a:p>
            <a:pPr lvl="1"/>
            <a:r>
              <a:rPr lang="en-US" dirty="0"/>
              <a:t>Getting concerned as </a:t>
            </a:r>
            <a:r>
              <a:rPr lang="en-US" dirty="0">
                <a:solidFill>
                  <a:srgbClr val="637F26"/>
                </a:solidFill>
              </a:rPr>
              <a:t>project starts falling behind</a:t>
            </a:r>
          </a:p>
          <a:p>
            <a:r>
              <a:rPr lang="en-US" dirty="0"/>
              <a:t>Joe writes </a:t>
            </a:r>
            <a:r>
              <a:rPr lang="en-US" dirty="0">
                <a:solidFill>
                  <a:schemeClr val="accent6"/>
                </a:solidFill>
              </a:rPr>
              <a:t>detailed test cases for system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Simple to do </a:t>
            </a:r>
            <a:r>
              <a:rPr lang="en-US" dirty="0"/>
              <a:t>since all details worked out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90600" y="3733800"/>
          <a:ext cx="7315200" cy="2595880"/>
        </p:xfrm>
        <a:graphic>
          <a:graphicData uri="http://schemas.openxmlformats.org/drawingml/2006/table">
            <a:tbl>
              <a:tblPr firstRow="1" lastRow="1" bandRow="1" bandCol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%Complete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 (in $)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33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Models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Bob cannot </a:t>
            </a:r>
            <a:r>
              <a:rPr lang="en-US" dirty="0">
                <a:solidFill>
                  <a:srgbClr val="637F26"/>
                </a:solidFill>
              </a:rPr>
              <a:t>provide</a:t>
            </a:r>
            <a:r>
              <a:rPr lang="en-US" dirty="0"/>
              <a:t> </a:t>
            </a:r>
            <a:r>
              <a:rPr lang="en-US" dirty="0">
                <a:solidFill>
                  <a:srgbClr val="637F26"/>
                </a:solidFill>
              </a:rPr>
              <a:t>details to get extra help</a:t>
            </a:r>
          </a:p>
          <a:p>
            <a:pPr lvl="1"/>
            <a:r>
              <a:rPr lang="en-US" dirty="0">
                <a:solidFill>
                  <a:srgbClr val="637F26"/>
                </a:solidFill>
              </a:rPr>
              <a:t>Lots of all-nighters needed </a:t>
            </a:r>
            <a:r>
              <a:rPr lang="en-US" dirty="0"/>
              <a:t>to complete system </a:t>
            </a:r>
          </a:p>
          <a:p>
            <a:r>
              <a:rPr lang="en-US" dirty="0"/>
              <a:t>Joe’s coding is </a:t>
            </a:r>
            <a:r>
              <a:rPr lang="en-US" dirty="0">
                <a:solidFill>
                  <a:schemeClr val="accent6"/>
                </a:solidFill>
              </a:rPr>
              <a:t>easy with well-defined tests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Farm animals </a:t>
            </a:r>
            <a:r>
              <a:rPr lang="en-US" dirty="0"/>
              <a:t>could be used for this step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90600" y="3733800"/>
          <a:ext cx="7315200" cy="2966720"/>
        </p:xfrm>
        <a:graphic>
          <a:graphicData uri="http://schemas.openxmlformats.org/drawingml/2006/table">
            <a:tbl>
              <a:tblPr firstRow="1" lastRow="1" bandRow="1" bandCol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%Complete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 (in $)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Rework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(in $)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$550,000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0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63e9f081-5cfb-4a2b-a8f1-ade9ae0cefc2"/>
  <p:tag name="TPVERSION" val="6"/>
  <p:tag name="TPFULLVERSION" val="7.4.0.111"/>
  <p:tag name="PPTVERSION" val="16"/>
  <p:tag name="TPOS" val="2"/>
  <p:tag name="TPLASTSAVEVERSION" val="6.2 PC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4651</TotalTime>
  <Words>2747</Words>
  <Application>Microsoft Office PowerPoint</Application>
  <PresentationFormat>On-screen Show (4:3)</PresentationFormat>
  <Paragraphs>612</Paragraphs>
  <Slides>70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</vt:lpstr>
      <vt:lpstr>Comic Sans MS</vt:lpstr>
      <vt:lpstr>Consolas</vt:lpstr>
      <vt:lpstr>Corbel</vt:lpstr>
      <vt:lpstr>Mangal</vt:lpstr>
      <vt:lpstr>Times New Roman</vt:lpstr>
      <vt:lpstr>Wingdings</vt:lpstr>
      <vt:lpstr>Wingdings 2</vt:lpstr>
      <vt:lpstr>Median</vt:lpstr>
      <vt:lpstr>Lecture 02: Software Lifecycles</vt:lpstr>
      <vt:lpstr>Why Lifecycle Matters</vt:lpstr>
      <vt:lpstr>Why Do Models Matter?</vt:lpstr>
      <vt:lpstr>Why Do Models Matter?</vt:lpstr>
      <vt:lpstr>Why Do Models Matter?</vt:lpstr>
      <vt:lpstr>Why Do Models Matter?</vt:lpstr>
      <vt:lpstr>Why Do Models Matter?</vt:lpstr>
      <vt:lpstr>Why Do Models Matter?</vt:lpstr>
      <vt:lpstr>Why Do Models Matter?</vt:lpstr>
      <vt:lpstr>Why Do Models Matter?</vt:lpstr>
      <vt:lpstr>What’s The End Result?</vt:lpstr>
      <vt:lpstr>What’s The End Result?</vt:lpstr>
      <vt:lpstr>Models Matter</vt:lpstr>
      <vt:lpstr>Models Matter</vt:lpstr>
      <vt:lpstr>Classroom Development</vt:lpstr>
      <vt:lpstr>Waterfall Model</vt:lpstr>
      <vt:lpstr>Waterfall Model</vt:lpstr>
      <vt:lpstr>Waterfall Model</vt:lpstr>
      <vt:lpstr>Waterfall Model</vt:lpstr>
      <vt:lpstr>Waterfall Model</vt:lpstr>
      <vt:lpstr>Waterfall Model</vt:lpstr>
      <vt:lpstr>Waterfall Model</vt:lpstr>
      <vt:lpstr>Waterfall Model</vt:lpstr>
      <vt:lpstr> Waterfall Model</vt:lpstr>
      <vt:lpstr>Waterfall Key Problem</vt:lpstr>
      <vt:lpstr>Talking To Clients</vt:lpstr>
      <vt:lpstr>Waterfall Model</vt:lpstr>
      <vt:lpstr>Moving Target Problem</vt:lpstr>
      <vt:lpstr>Moving Target Problem</vt:lpstr>
      <vt:lpstr>Rapid Prototyping</vt:lpstr>
      <vt:lpstr>Rapid Prototyping </vt:lpstr>
      <vt:lpstr> Waterfall v Rapid Prototype</vt:lpstr>
      <vt:lpstr>Spiral Lifecycle</vt:lpstr>
      <vt:lpstr>Spiral Lifecycle</vt:lpstr>
      <vt:lpstr>Changes</vt:lpstr>
      <vt:lpstr>Rational Unified Process</vt:lpstr>
      <vt:lpstr>Rational Unified Process</vt:lpstr>
      <vt:lpstr>Code is NOT the Goal!</vt:lpstr>
      <vt:lpstr>Code is NOT the Goal!</vt:lpstr>
      <vt:lpstr>Code is NOT the Goal!</vt:lpstr>
      <vt:lpstr>RUP</vt:lpstr>
      <vt:lpstr>RUP</vt:lpstr>
      <vt:lpstr>RUP</vt:lpstr>
      <vt:lpstr>RUP</vt:lpstr>
      <vt:lpstr>Inception Phase</vt:lpstr>
      <vt:lpstr>Inception Phase</vt:lpstr>
      <vt:lpstr>Elaboration Phase</vt:lpstr>
      <vt:lpstr>Elaboration Phase</vt:lpstr>
      <vt:lpstr>Construction &amp; Transition</vt:lpstr>
      <vt:lpstr> Waterfall  vs. RUP</vt:lpstr>
      <vt:lpstr>Iterative Development</vt:lpstr>
      <vt:lpstr> Waterfall  vs. Iterative</vt:lpstr>
      <vt:lpstr>Agile Methods</vt:lpstr>
      <vt:lpstr>Agile Development</vt:lpstr>
      <vt:lpstr>Agile Development</vt:lpstr>
      <vt:lpstr>Agile Development</vt:lpstr>
      <vt:lpstr>Agile Manifesto</vt:lpstr>
      <vt:lpstr>Agile Principles</vt:lpstr>
      <vt:lpstr>Agile Principles (cont.)</vt:lpstr>
      <vt:lpstr>Agile Principles (cont.)</vt:lpstr>
      <vt:lpstr>Agile Principles (cont.)</vt:lpstr>
      <vt:lpstr>Agile Principles (cont.)</vt:lpstr>
      <vt:lpstr>Agile Principles (cont.)</vt:lpstr>
      <vt:lpstr>Agile Principles (cont.)</vt:lpstr>
      <vt:lpstr>Agile Principles (cont.)</vt:lpstr>
      <vt:lpstr>Agile Principles (cont.)</vt:lpstr>
      <vt:lpstr>Agile Overview</vt:lpstr>
      <vt:lpstr>Agile Overview</vt:lpstr>
      <vt:lpstr>Agile Overview</vt:lpstr>
      <vt:lpstr>For Next Lecture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542 – Software Engineering Concepts</dc:title>
  <dc:creator>Matthew Hertz</dc:creator>
  <cp:keywords>CSE542;Introduction;Syllabus;Why study SE</cp:keywords>
  <cp:lastModifiedBy>Matthew Hertz</cp:lastModifiedBy>
  <cp:revision>540</cp:revision>
  <cp:lastPrinted>2014-08-26T01:28:38Z</cp:lastPrinted>
  <dcterms:created xsi:type="dcterms:W3CDTF">2010-08-30T01:01:14Z</dcterms:created>
  <dcterms:modified xsi:type="dcterms:W3CDTF">2018-08-29T20:06:53Z</dcterms:modified>
</cp:coreProperties>
</file>